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4"/>
  </p:notesMasterIdLst>
  <p:sldIdLst>
    <p:sldId id="324" r:id="rId2"/>
    <p:sldId id="328" r:id="rId3"/>
    <p:sldId id="478" r:id="rId4"/>
    <p:sldId id="423" r:id="rId5"/>
    <p:sldId id="425" r:id="rId6"/>
    <p:sldId id="381" r:id="rId7"/>
    <p:sldId id="426" r:id="rId8"/>
    <p:sldId id="304" r:id="rId9"/>
    <p:sldId id="482" r:id="rId10"/>
    <p:sldId id="481" r:id="rId11"/>
    <p:sldId id="427" r:id="rId12"/>
    <p:sldId id="469" r:id="rId13"/>
    <p:sldId id="428" r:id="rId14"/>
    <p:sldId id="429" r:id="rId15"/>
    <p:sldId id="430" r:id="rId16"/>
    <p:sldId id="431" r:id="rId17"/>
    <p:sldId id="433" r:id="rId18"/>
    <p:sldId id="434" r:id="rId19"/>
    <p:sldId id="435" r:id="rId20"/>
    <p:sldId id="436" r:id="rId21"/>
    <p:sldId id="437" r:id="rId22"/>
    <p:sldId id="439" r:id="rId23"/>
    <p:sldId id="440" r:id="rId24"/>
    <p:sldId id="441" r:id="rId25"/>
    <p:sldId id="442" r:id="rId26"/>
    <p:sldId id="444" r:id="rId27"/>
    <p:sldId id="445" r:id="rId28"/>
    <p:sldId id="446" r:id="rId29"/>
    <p:sldId id="449" r:id="rId30"/>
    <p:sldId id="450" r:id="rId31"/>
    <p:sldId id="451" r:id="rId32"/>
    <p:sldId id="453" r:id="rId33"/>
    <p:sldId id="454" r:id="rId34"/>
    <p:sldId id="455" r:id="rId35"/>
    <p:sldId id="456" r:id="rId36"/>
    <p:sldId id="457" r:id="rId37"/>
    <p:sldId id="458" r:id="rId38"/>
    <p:sldId id="459" r:id="rId39"/>
    <p:sldId id="462" r:id="rId40"/>
    <p:sldId id="465" r:id="rId41"/>
    <p:sldId id="466" r:id="rId42"/>
    <p:sldId id="467" r:id="rId43"/>
    <p:sldId id="468" r:id="rId44"/>
    <p:sldId id="470" r:id="rId45"/>
    <p:sldId id="471" r:id="rId46"/>
    <p:sldId id="472" r:id="rId47"/>
    <p:sldId id="473" r:id="rId48"/>
    <p:sldId id="474" r:id="rId49"/>
    <p:sldId id="475" r:id="rId50"/>
    <p:sldId id="476" r:id="rId51"/>
    <p:sldId id="477" r:id="rId52"/>
    <p:sldId id="424" r:id="rId53"/>
    <p:sldId id="306" r:id="rId54"/>
    <p:sldId id="419" r:id="rId55"/>
    <p:sldId id="386" r:id="rId56"/>
    <p:sldId id="383" r:id="rId57"/>
    <p:sldId id="384" r:id="rId58"/>
    <p:sldId id="417" r:id="rId59"/>
    <p:sldId id="411" r:id="rId60"/>
    <p:sldId id="412" r:id="rId61"/>
    <p:sldId id="413" r:id="rId62"/>
    <p:sldId id="414" r:id="rId63"/>
    <p:sldId id="415" r:id="rId64"/>
    <p:sldId id="416" r:id="rId65"/>
    <p:sldId id="418" r:id="rId66"/>
    <p:sldId id="392" r:id="rId67"/>
    <p:sldId id="393" r:id="rId68"/>
    <p:sldId id="394" r:id="rId69"/>
    <p:sldId id="395" r:id="rId70"/>
    <p:sldId id="396" r:id="rId71"/>
    <p:sldId id="397" r:id="rId72"/>
    <p:sldId id="398" r:id="rId73"/>
    <p:sldId id="399" r:id="rId74"/>
    <p:sldId id="420" r:id="rId75"/>
    <p:sldId id="421" r:id="rId76"/>
    <p:sldId id="422" r:id="rId77"/>
    <p:sldId id="400" r:id="rId78"/>
    <p:sldId id="401" r:id="rId79"/>
    <p:sldId id="402" r:id="rId80"/>
    <p:sldId id="403" r:id="rId81"/>
    <p:sldId id="410" r:id="rId82"/>
    <p:sldId id="385" r:id="rId8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296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notesMaster" Target="notesMasters/notesMaster1.xml"/><Relationship Id="rId85" Type="http://schemas.openxmlformats.org/officeDocument/2006/relationships/printerSettings" Target="printerSettings/printerSettings1.bin"/><Relationship Id="rId86" Type="http://schemas.openxmlformats.org/officeDocument/2006/relationships/presProps" Target="presProps.xml"/><Relationship Id="rId87" Type="http://schemas.openxmlformats.org/officeDocument/2006/relationships/viewProps" Target="viewProps.xml"/><Relationship Id="rId88" Type="http://schemas.openxmlformats.org/officeDocument/2006/relationships/theme" Target="theme/theme1.xml"/><Relationship Id="rId8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F7C55-3A6B-496B-B0F4-44D0439333C0}" type="datetimeFigureOut">
              <a:rPr lang="pt-BR" smtClean="0"/>
              <a:t>05/04/17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48D8D-786C-42FC-BA79-21666668A1F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5408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  <a:p>
            <a:r>
              <a:rPr lang="pt-BR"/>
              <a:t>----- Meeting Notes (16/05/12 07:57) -----</a:t>
            </a:r>
          </a:p>
          <a:p>
            <a:r>
              <a:rPr lang="pt-BR"/>
              <a:t>Inicio aprox 5 minutos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D3F56-3793-402A-931D-7013994FE3A4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3916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 smtClean="0">
              <a:latin typeface="Times New Roman" panose="02020603050405020304" pitchFamily="18" charset="0"/>
            </a:endParaRPr>
          </a:p>
        </p:txBody>
      </p:sp>
      <p:sp>
        <p:nvSpPr>
          <p:cNvPr id="201732" name="Rectangle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24E8FAC-34C9-42B8-A077-34C8EE5D48C4}" type="slidenum">
              <a:rPr lang="pt-BR" altLang="pt-BR" sz="1200"/>
              <a:pPr eaLnBrk="1" hangingPunct="1"/>
              <a:t>8</a:t>
            </a:fld>
            <a:endParaRPr lang="pt-BR" altLang="pt-BR" sz="1200"/>
          </a:p>
        </p:txBody>
      </p:sp>
    </p:spTree>
    <p:extLst>
      <p:ext uri="{BB962C8B-B14F-4D97-AF65-F5344CB8AC3E}">
        <p14:creationId xmlns:p14="http://schemas.microsoft.com/office/powerpoint/2010/main" val="2634583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 smtClean="0">
              <a:latin typeface="Times New Roman" panose="02020603050405020304" pitchFamily="18" charset="0"/>
            </a:endParaRPr>
          </a:p>
        </p:txBody>
      </p:sp>
      <p:sp>
        <p:nvSpPr>
          <p:cNvPr id="203780" name="Rectangle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4E1DBEB-B7E6-442A-AA56-64BE4E1F47CE}" type="slidenum">
              <a:rPr lang="pt-BR" altLang="pt-BR" sz="1200"/>
              <a:pPr eaLnBrk="1" hangingPunct="1"/>
              <a:t>53</a:t>
            </a:fld>
            <a:endParaRPr lang="pt-BR" altLang="pt-BR" sz="1200"/>
          </a:p>
        </p:txBody>
      </p:sp>
    </p:spTree>
    <p:extLst>
      <p:ext uri="{BB962C8B-B14F-4D97-AF65-F5344CB8AC3E}">
        <p14:creationId xmlns:p14="http://schemas.microsoft.com/office/powerpoint/2010/main" val="2036803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 smtClean="0">
              <a:latin typeface="Times New Roman" panose="02020603050405020304" pitchFamily="18" charset="0"/>
            </a:endParaRPr>
          </a:p>
        </p:txBody>
      </p:sp>
      <p:sp>
        <p:nvSpPr>
          <p:cNvPr id="203780" name="Rectangle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4E1DBEB-B7E6-442A-AA56-64BE4E1F47CE}" type="slidenum">
              <a:rPr lang="pt-BR" altLang="pt-BR" sz="1200"/>
              <a:pPr eaLnBrk="1" hangingPunct="1"/>
              <a:t>55</a:t>
            </a:fld>
            <a:endParaRPr lang="pt-BR" altLang="pt-BR" sz="1200"/>
          </a:p>
        </p:txBody>
      </p:sp>
    </p:spTree>
    <p:extLst>
      <p:ext uri="{BB962C8B-B14F-4D97-AF65-F5344CB8AC3E}">
        <p14:creationId xmlns:p14="http://schemas.microsoft.com/office/powerpoint/2010/main" val="2036803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23A07-98E1-401D-B2D3-96705D19C71F}" type="datetimeFigureOut">
              <a:rPr lang="pt-BR" smtClean="0"/>
              <a:t>05/04/17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495A-900C-43A6-B19D-EBA83A16418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221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23A07-98E1-401D-B2D3-96705D19C71F}" type="datetimeFigureOut">
              <a:rPr lang="pt-BR" smtClean="0"/>
              <a:t>05/04/17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495A-900C-43A6-B19D-EBA83A16418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2211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23A07-98E1-401D-B2D3-96705D19C71F}" type="datetimeFigureOut">
              <a:rPr lang="pt-BR" smtClean="0"/>
              <a:t>05/04/17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495A-900C-43A6-B19D-EBA83A16418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5936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ergunta e Resposta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/>
          </p:cNvSpPr>
          <p:nvPr>
            <p:ph type="title"/>
          </p:nvPr>
        </p:nvSpPr>
        <p:spPr>
          <a:xfrm>
            <a:off x="304800" y="457200"/>
            <a:ext cx="10972800" cy="1143000"/>
          </a:xfrm>
        </p:spPr>
        <p:txBody>
          <a:bodyPr rtlCol="0"/>
          <a:lstStyle>
            <a:lvl1pPr algn="l" eaLnBrk="1" latinLnBrk="0" hangingPunct="1">
              <a:defRPr kumimoji="0" lang="pt-BR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13" name="Rectangle 13"/>
          <p:cNvSpPr>
            <a:spLocks noGrp="1"/>
          </p:cNvSpPr>
          <p:nvPr>
            <p:ph type="body" sz="quarter" idx="14"/>
          </p:nvPr>
        </p:nvSpPr>
        <p:spPr>
          <a:xfrm>
            <a:off x="304800" y="1676400"/>
            <a:ext cx="109728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pt-BR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algn="r" eaLnBrk="1" latinLnBrk="0" hangingPunct="1">
              <a:defRPr kumimoji="0" lang="pt-BR"/>
            </a:lvl1pPr>
            <a:extLst/>
          </a:lstStyle>
          <a:p>
            <a:pPr>
              <a:defRPr/>
            </a:pPr>
            <a:fld id="{0AC44A3F-3C9A-4119-BB12-AA5C0E1D7282}" type="datetimeFigureOut">
              <a:rPr lang="pt-BR"/>
              <a:pPr>
                <a:defRPr/>
              </a:pPr>
              <a:t>05/04/17</a:t>
            </a:fld>
            <a:endParaRPr/>
          </a:p>
        </p:txBody>
      </p:sp>
      <p:sp>
        <p:nvSpPr>
          <p:cNvPr id="6" name="Rectangle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FBB8D214-5D23-435B-83DF-12D103E0733A}" type="slidenum">
              <a:rPr lang="pt-BR" altLang="pt-BR"/>
              <a:pPr/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34105442"/>
      </p:ext>
    </p:extLst>
  </p:cSld>
  <p:clrMapOvr>
    <a:masterClrMapping/>
  </p:clrMapOvr>
  <p:transition xmlns:p14="http://schemas.microsoft.com/office/powerpoint/2010/main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ergunta e Resposta Detalh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8"/>
          <p:cNvSpPr>
            <a:spLocks noGrp="1"/>
          </p:cNvSpPr>
          <p:nvPr>
            <p:ph type="title"/>
          </p:nvPr>
        </p:nvSpPr>
        <p:spPr>
          <a:xfrm>
            <a:off x="304800" y="457200"/>
            <a:ext cx="10972800" cy="1143000"/>
          </a:xfrm>
        </p:spPr>
        <p:txBody>
          <a:bodyPr rtlCol="0"/>
          <a:lstStyle>
            <a:lvl1pPr algn="l" eaLnBrk="1" latinLnBrk="0" hangingPunct="1">
              <a:defRPr kumimoji="0" lang="pt-BR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/>
          </p:nvPr>
        </p:nvSpPr>
        <p:spPr>
          <a:xfrm>
            <a:off x="304800" y="1676400"/>
            <a:ext cx="109728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pt-BR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/>
          </p:nvPr>
        </p:nvSpPr>
        <p:spPr>
          <a:xfrm>
            <a:off x="2438400" y="3124200"/>
            <a:ext cx="6807200" cy="1981200"/>
          </a:xfrm>
        </p:spPr>
        <p:txBody>
          <a:bodyPr/>
          <a:lstStyle>
            <a:lvl1pPr algn="ctr" eaLnBrk="1" latinLnBrk="0" hangingPunct="1">
              <a:buFontTx/>
              <a:buNone/>
              <a:defRPr kumimoji="0" lang="pt-BR" i="1" baseline="0"/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algn="r" eaLnBrk="1" latinLnBrk="0" hangingPunct="1">
              <a:defRPr kumimoji="0" lang="pt-BR"/>
            </a:lvl1pPr>
            <a:extLst/>
          </a:lstStyle>
          <a:p>
            <a:pPr>
              <a:defRPr/>
            </a:pPr>
            <a:fld id="{A0294B89-1F1F-4546-93C8-B55C8C08CC18}" type="datetimeFigureOut">
              <a:rPr lang="pt-BR"/>
              <a:pPr>
                <a:defRPr/>
              </a:pPr>
              <a:t>05/04/17</a:t>
            </a:fld>
            <a:endParaRPr/>
          </a:p>
        </p:txBody>
      </p:sp>
      <p:sp>
        <p:nvSpPr>
          <p:cNvPr id="6" name="Rectangle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6579F8BB-AA0E-44E5-8C67-E4FBBF070708}" type="slidenum">
              <a:rPr lang="pt-BR" altLang="pt-BR"/>
              <a:pPr/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12802770"/>
      </p:ext>
    </p:extLst>
  </p:cSld>
  <p:clrMapOvr>
    <a:masterClrMapping/>
  </p:clrMapOvr>
  <p:transition xmlns:p14="http://schemas.microsoft.com/office/powerpoint/2010/main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23A07-98E1-401D-B2D3-96705D19C71F}" type="datetimeFigureOut">
              <a:rPr lang="pt-BR" smtClean="0"/>
              <a:t>05/04/17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495A-900C-43A6-B19D-EBA83A16418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2031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23A07-98E1-401D-B2D3-96705D19C71F}" type="datetimeFigureOut">
              <a:rPr lang="pt-BR" smtClean="0"/>
              <a:t>05/04/17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495A-900C-43A6-B19D-EBA83A16418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2372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23A07-98E1-401D-B2D3-96705D19C71F}" type="datetimeFigureOut">
              <a:rPr lang="pt-BR" smtClean="0"/>
              <a:t>05/04/17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495A-900C-43A6-B19D-EBA83A16418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2200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23A07-98E1-401D-B2D3-96705D19C71F}" type="datetimeFigureOut">
              <a:rPr lang="pt-BR" smtClean="0"/>
              <a:t>05/04/17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495A-900C-43A6-B19D-EBA83A16418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4050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23A07-98E1-401D-B2D3-96705D19C71F}" type="datetimeFigureOut">
              <a:rPr lang="pt-BR" smtClean="0"/>
              <a:t>05/04/17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495A-900C-43A6-B19D-EBA83A16418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3513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23A07-98E1-401D-B2D3-96705D19C71F}" type="datetimeFigureOut">
              <a:rPr lang="pt-BR" smtClean="0"/>
              <a:t>05/04/17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495A-900C-43A6-B19D-EBA83A16418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9690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23A07-98E1-401D-B2D3-96705D19C71F}" type="datetimeFigureOut">
              <a:rPr lang="pt-BR" smtClean="0"/>
              <a:t>05/04/17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495A-900C-43A6-B19D-EBA83A16418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342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23A07-98E1-401D-B2D3-96705D19C71F}" type="datetimeFigureOut">
              <a:rPr lang="pt-BR" smtClean="0"/>
              <a:t>05/04/17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495A-900C-43A6-B19D-EBA83A16418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7873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23A07-98E1-401D-B2D3-96705D19C71F}" type="datetimeFigureOut">
              <a:rPr lang="pt-BR" smtClean="0"/>
              <a:t>05/04/17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1495A-900C-43A6-B19D-EBA83A16418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6526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cholar.google.com.br/" TargetMode="External"/><Relationship Id="rId3" Type="http://schemas.openxmlformats.org/officeDocument/2006/relationships/image" Target="../media/image10.e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5" Type="http://schemas.openxmlformats.org/officeDocument/2006/relationships/hyperlink" Target="http://www.cienciaparatodos.com.br/" TargetMode="Externa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305909" y="1617785"/>
            <a:ext cx="5584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800" b="1" dirty="0" smtClean="0"/>
          </a:p>
          <a:p>
            <a:pPr algn="ctr"/>
            <a:r>
              <a:rPr lang="pt-BR" sz="2800" b="1" dirty="0" smtClean="0"/>
              <a:t>Celicina Borges Azevedo</a:t>
            </a:r>
            <a:endParaRPr lang="pt-BR" sz="28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872197" y="0"/>
            <a:ext cx="121920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3600" b="1" dirty="0" smtClean="0"/>
          </a:p>
          <a:p>
            <a:pPr algn="ctr"/>
            <a:endParaRPr lang="pt-BR" sz="3600" b="1" dirty="0"/>
          </a:p>
          <a:p>
            <a:pPr algn="ctr"/>
            <a:r>
              <a:rPr lang="pt-BR" sz="3600" b="1" dirty="0" smtClean="0"/>
              <a:t>Oficina: Projeto, diário de bordo, relatório.</a:t>
            </a:r>
            <a:endParaRPr lang="pt-BR" sz="3600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864" y="2751016"/>
            <a:ext cx="4593312" cy="2616589"/>
          </a:xfrm>
          <a:prstGeom prst="rect">
            <a:avLst/>
          </a:prstGeom>
        </p:spPr>
      </p:pic>
      <p:pic>
        <p:nvPicPr>
          <p:cNvPr id="8194" name="Picture 2" descr="https://upload.wikimedia.org/wikipedia/commons/thumb/2/2e/BrasaoUfersa.png/200px-BrasaoUfers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01" y="273607"/>
            <a:ext cx="1327575" cy="204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0557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Perguntas frequentes sobre o diário de bordo.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4"/>
          </p:nvPr>
        </p:nvSpPr>
        <p:spPr>
          <a:xfrm>
            <a:off x="304800" y="1574800"/>
            <a:ext cx="10972800" cy="5092700"/>
          </a:xfrm>
        </p:spPr>
        <p:txBody>
          <a:bodyPr>
            <a:normAutofit fontScale="47500" lnSpcReduction="20000"/>
          </a:bodyPr>
          <a:lstStyle/>
          <a:p>
            <a:pPr marL="685800" indent="-685800" algn="l">
              <a:buFont typeface="Arial" pitchFamily="34" charset="0"/>
              <a:buChar char="•"/>
            </a:pPr>
            <a:r>
              <a:rPr lang="pt-BR" sz="5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As </a:t>
            </a:r>
            <a:r>
              <a:rPr lang="pt-BR" sz="58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páginas do caderno devem ser enumeradas  ou não?</a:t>
            </a:r>
          </a:p>
          <a:p>
            <a:pPr marL="685800" indent="-685800" algn="l">
              <a:buFont typeface="Arial" pitchFamily="34" charset="0"/>
              <a:buChar char="•"/>
            </a:pPr>
            <a:r>
              <a:rPr lang="pt-BR" sz="58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É indispensável que todo o registro contenha no início o local e a data?</a:t>
            </a:r>
          </a:p>
          <a:p>
            <a:pPr marL="685800" indent="-685800" algn="l">
              <a:buFont typeface="Arial" pitchFamily="34" charset="0"/>
              <a:buChar char="•"/>
            </a:pPr>
            <a:r>
              <a:rPr lang="pt-BR" sz="58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È necessário registrar todas as informações sobre o projeto?</a:t>
            </a:r>
          </a:p>
          <a:p>
            <a:pPr marL="685800" indent="-685800" algn="l">
              <a:buFont typeface="Arial" pitchFamily="34" charset="0"/>
              <a:buChar char="•"/>
            </a:pPr>
            <a:r>
              <a:rPr lang="pt-BR" sz="58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Precisa da  assinatura de quem escreveu as anotações?</a:t>
            </a:r>
          </a:p>
          <a:p>
            <a:pPr marL="685800" indent="-685800" algn="l">
              <a:buFont typeface="Arial" pitchFamily="34" charset="0"/>
              <a:buChar char="•"/>
            </a:pPr>
            <a:r>
              <a:rPr lang="pt-BR" sz="58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Posso fazer minhas anotações de lápis?</a:t>
            </a:r>
          </a:p>
          <a:p>
            <a:pPr marL="685800" indent="-685800" algn="l">
              <a:buFont typeface="Arial" pitchFamily="34" charset="0"/>
              <a:buChar char="•"/>
            </a:pPr>
            <a:r>
              <a:rPr lang="pt-BR" sz="58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Quando as anotações  não forem de minha autoria devem ter, ao final do registro, o autor e a bibliografia de onde foram retirados tais dados?</a:t>
            </a:r>
          </a:p>
          <a:p>
            <a:pPr marL="685800" indent="-685800" algn="l">
              <a:buFont typeface="Arial" pitchFamily="34" charset="0"/>
              <a:buChar char="•"/>
            </a:pPr>
            <a:r>
              <a:rPr lang="pt-BR" sz="58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Posso deixar páginas em branco entre as páginas escritas?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42293104"/>
      </p:ext>
    </p:extLst>
  </p:cSld>
  <p:clrMapOvr>
    <a:masterClrMapping/>
  </p:clrMapOvr>
  <p:transition xmlns:p14="http://schemas.microsoft.com/office/powerpoint/2010/main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Qual a importância do relatório de pesquisa e em que fase ele deve ser elaborado?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4"/>
          </p:nvPr>
        </p:nvSpPr>
        <p:spPr>
          <a:xfrm>
            <a:off x="304800" y="1549400"/>
            <a:ext cx="10972800" cy="5105400"/>
          </a:xfrm>
        </p:spPr>
        <p:txBody>
          <a:bodyPr>
            <a:normAutofit/>
          </a:bodyPr>
          <a:lstStyle/>
          <a:p>
            <a:pPr marL="685800" indent="-685800" algn="l">
              <a:buFont typeface="Wingdings" pitchFamily="2" charset="2"/>
              <a:buChar char="§"/>
            </a:pPr>
            <a:r>
              <a:rPr lang="pt-BR" sz="39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Passará a ser item importante na avaliação na feira do semiárido e possivelmente </a:t>
            </a:r>
            <a:r>
              <a:rPr lang="pt-BR" sz="39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r>
              <a:rPr lang="pt-BR" sz="39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as feiras regionais.</a:t>
            </a:r>
          </a:p>
          <a:p>
            <a:pPr marL="685800" indent="-685800" algn="l">
              <a:buFont typeface="Wingdings" pitchFamily="2" charset="2"/>
              <a:buChar char="§"/>
            </a:pPr>
            <a:r>
              <a:rPr lang="pt-BR" sz="39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É o registro dos seus resultados.</a:t>
            </a:r>
          </a:p>
          <a:p>
            <a:pPr marL="685800" indent="-685800" algn="l">
              <a:buFont typeface="Wingdings" pitchFamily="2" charset="2"/>
              <a:buChar char="§"/>
            </a:pPr>
            <a:r>
              <a:rPr lang="pt-BR" sz="39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Lembre sempre de numerar as páginas.</a:t>
            </a:r>
          </a:p>
          <a:p>
            <a:pPr marL="685800" indent="-685800" algn="l">
              <a:buFont typeface="Wingdings" pitchFamily="2" charset="2"/>
              <a:buChar char="§"/>
            </a:pPr>
            <a:r>
              <a:rPr lang="pt-BR" sz="39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Alguma parte do relatório pode ser feita ao longo da pesquisa?</a:t>
            </a:r>
          </a:p>
        </p:txBody>
      </p:sp>
    </p:spTree>
    <p:extLst>
      <p:ext uri="{BB962C8B-B14F-4D97-AF65-F5344CB8AC3E}">
        <p14:creationId xmlns:p14="http://schemas.microsoft.com/office/powerpoint/2010/main" val="3646737147"/>
      </p:ext>
    </p:extLst>
  </p:cSld>
  <p:clrMapOvr>
    <a:masterClrMapping/>
  </p:clrMapOvr>
  <p:transition xmlns:p14="http://schemas.microsoft.com/office/powerpoint/2010/main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t-BR" dirty="0"/>
              <a:t>Revisar as linhas gerais de elaboração de um </a:t>
            </a:r>
            <a:r>
              <a:rPr lang="pt-BR" dirty="0" smtClean="0"/>
              <a:t>relatório de pesquisa.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endParaRPr lang="pt-BR" sz="3200" dirty="0" smtClean="0"/>
          </a:p>
          <a:p>
            <a:pPr algn="just"/>
            <a:endParaRPr lang="pt-BR" sz="3200" dirty="0"/>
          </a:p>
          <a:p>
            <a:pPr algn="just"/>
            <a:endParaRPr lang="pt-BR" sz="3200" dirty="0" smtClean="0"/>
          </a:p>
          <a:p>
            <a:pPr algn="just"/>
            <a:endParaRPr lang="pt-BR" sz="3200" dirty="0"/>
          </a:p>
          <a:p>
            <a:pPr algn="just"/>
            <a:endParaRPr lang="pt-BR" sz="3200" dirty="0" smtClean="0"/>
          </a:p>
          <a:p>
            <a:pPr algn="just"/>
            <a:endParaRPr lang="pt-BR" sz="3200" dirty="0"/>
          </a:p>
          <a:p>
            <a:pPr algn="just"/>
            <a:r>
              <a:rPr lang="pt-BR" sz="3200" b="1" dirty="0"/>
              <a:t>V</a:t>
            </a:r>
            <a:r>
              <a:rPr lang="pt-BR" sz="3200" b="1" dirty="0" smtClean="0"/>
              <a:t>erificando </a:t>
            </a:r>
            <a:r>
              <a:rPr lang="pt-BR" sz="3200" b="1" dirty="0"/>
              <a:t>sua estrutura, linguagem e </a:t>
            </a:r>
            <a:r>
              <a:rPr lang="pt-BR" sz="3200" b="1" dirty="0" smtClean="0"/>
              <a:t>apresentação.</a:t>
            </a:r>
          </a:p>
          <a:p>
            <a:pPr algn="just"/>
            <a:r>
              <a:rPr lang="pt-BR" sz="3200" b="1" dirty="0"/>
              <a:t>Leitura  comentada do texto </a:t>
            </a:r>
            <a:r>
              <a:rPr lang="pt-BR" sz="3200" b="1" dirty="0" smtClean="0"/>
              <a:t>sobre relatórios.</a:t>
            </a:r>
          </a:p>
          <a:p>
            <a:pPr algn="just"/>
            <a:r>
              <a:rPr kumimoji="1" lang="pt-BR" altLang="pt-BR" sz="3200" b="1" dirty="0" smtClean="0"/>
              <a:t>Observe o tempo dos verbos.</a:t>
            </a:r>
          </a:p>
          <a:p>
            <a:pPr algn="just"/>
            <a:endParaRPr kumimoji="1" lang="pt-BR" altLang="pt-BR" sz="3200" dirty="0" smtClean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5" b="67180"/>
          <a:stretch/>
        </p:blipFill>
        <p:spPr>
          <a:xfrm>
            <a:off x="1117600" y="1949477"/>
            <a:ext cx="7385734" cy="256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792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4"/>
          </p:nvPr>
        </p:nvSpPr>
        <p:spPr>
          <a:xfrm>
            <a:off x="304800" y="1676400"/>
            <a:ext cx="10972800" cy="4610100"/>
          </a:xfrm>
        </p:spPr>
        <p:txBody>
          <a:bodyPr/>
          <a:lstStyle/>
          <a:p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695751"/>
              </p:ext>
            </p:extLst>
          </p:nvPr>
        </p:nvGraphicFramePr>
        <p:xfrm>
          <a:off x="406400" y="584198"/>
          <a:ext cx="10845800" cy="58674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42525"/>
                <a:gridCol w="5203275"/>
              </a:tblGrid>
              <a:tr h="7334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3200" b="1" dirty="0">
                          <a:effectLst/>
                        </a:rPr>
                        <a:t>Processo Experimental </a:t>
                      </a:r>
                      <a:endParaRPr lang="pt-BR" sz="3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3200" b="1" dirty="0">
                          <a:effectLst/>
                        </a:rPr>
                        <a:t> Seção do Relatório</a:t>
                      </a:r>
                      <a:endParaRPr lang="pt-BR" sz="3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668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O que eu fiz em poucas palavras? </a:t>
                      </a:r>
                      <a:endParaRPr lang="pt-BR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Resumo </a:t>
                      </a:r>
                      <a:endParaRPr lang="pt-BR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7334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 Qual é o problema? </a:t>
                      </a:r>
                      <a:endParaRPr lang="pt-BR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Introdução </a:t>
                      </a:r>
                      <a:endParaRPr lang="pt-BR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668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O que pretendo atingir com essa pesquisa?</a:t>
                      </a:r>
                      <a:endParaRPr lang="pt-BR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Objetivos</a:t>
                      </a:r>
                      <a:endParaRPr lang="pt-BR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668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Qual a fundamentação teórica do meu trabalho?</a:t>
                      </a:r>
                      <a:endParaRPr lang="pt-BR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</a:rPr>
                        <a:t>Relevância </a:t>
                      </a:r>
                      <a:r>
                        <a:rPr lang="pt-BR" sz="2400" dirty="0">
                          <a:effectLst/>
                        </a:rPr>
                        <a:t>do Trabalho</a:t>
                      </a:r>
                      <a:endParaRPr lang="pt-BR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3059580"/>
      </p:ext>
    </p:extLst>
  </p:cSld>
  <p:clrMapOvr>
    <a:masterClrMapping/>
  </p:clrMapOvr>
  <p:transition xmlns:p14="http://schemas.microsoft.com/office/powerpoint/2010/main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4"/>
          </p:nvPr>
        </p:nvSpPr>
        <p:spPr>
          <a:xfrm>
            <a:off x="304800" y="1676400"/>
            <a:ext cx="10972800" cy="4927600"/>
          </a:xfrm>
        </p:spPr>
        <p:txBody>
          <a:bodyPr/>
          <a:lstStyle/>
          <a:p>
            <a:endParaRPr lang="pt-BR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031836"/>
              </p:ext>
            </p:extLst>
          </p:nvPr>
        </p:nvGraphicFramePr>
        <p:xfrm>
          <a:off x="444500" y="190500"/>
          <a:ext cx="10439400" cy="59280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31097"/>
                <a:gridCol w="5008303"/>
              </a:tblGrid>
              <a:tr h="71948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 Como eu resolvi o  problema?</a:t>
                      </a:r>
                      <a:endParaRPr lang="pt-BR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 Material e Métodos </a:t>
                      </a:r>
                      <a:endParaRPr lang="pt-BR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71948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 </a:t>
                      </a:r>
                      <a:r>
                        <a:rPr lang="en-US" sz="2400">
                          <a:effectLst/>
                        </a:rPr>
                        <a:t>O que eu encontrei?</a:t>
                      </a:r>
                      <a:endParaRPr lang="pt-BR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Resultados </a:t>
                      </a:r>
                      <a:endParaRPr lang="pt-BR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5250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Qual a resposta ao meu problema?</a:t>
                      </a:r>
                      <a:endParaRPr lang="pt-BR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Conclusão</a:t>
                      </a:r>
                      <a:endParaRPr lang="pt-BR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71948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 Quem me ajudou?</a:t>
                      </a:r>
                      <a:endParaRPr lang="pt-BR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Agradecimentos (optional)</a:t>
                      </a:r>
                      <a:endParaRPr lang="pt-BR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5250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A que trabalhos eu fiz referência </a:t>
                      </a:r>
                      <a:endParaRPr lang="pt-BR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Referências Bibliográficas </a:t>
                      </a:r>
                      <a:endParaRPr lang="pt-BR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71948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 Informações extras </a:t>
                      </a:r>
                      <a:endParaRPr lang="pt-BR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 Anexos (opcional)</a:t>
                      </a:r>
                      <a:endParaRPr lang="pt-BR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5534472"/>
      </p:ext>
    </p:extLst>
  </p:cSld>
  <p:clrMapOvr>
    <a:masterClrMapping/>
  </p:clrMapOvr>
  <p:transition xmlns:p14="http://schemas.microsoft.com/office/powerpoint/2010/main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INTRODUÇÃO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dirty="0" smtClean="0"/>
          </a:p>
          <a:p>
            <a:pPr eaLnBrk="1" hangingPunct="1"/>
            <a:r>
              <a:rPr lang="pt-BR" sz="3600" dirty="0" smtClean="0"/>
              <a:t>É sabido que escrever uma introdução  é um processo lento, difícil e complicado.</a:t>
            </a:r>
          </a:p>
          <a:p>
            <a:pPr eaLnBrk="1" hangingPunct="1">
              <a:buFontTx/>
              <a:buNone/>
            </a:pPr>
            <a:endParaRPr lang="pt-BR" sz="3600" dirty="0" smtClean="0"/>
          </a:p>
          <a:p>
            <a:pPr eaLnBrk="1" hangingPunct="1"/>
            <a:r>
              <a:rPr lang="pt-BR" sz="3600" dirty="0" smtClean="0"/>
              <a:t>Mas você sabia que tem uma técnica pra escrever uma introdução?</a:t>
            </a:r>
          </a:p>
        </p:txBody>
      </p:sp>
    </p:spTree>
    <p:extLst>
      <p:ext uri="{BB962C8B-B14F-4D97-AF65-F5344CB8AC3E}">
        <p14:creationId xmlns:p14="http://schemas.microsoft.com/office/powerpoint/2010/main" val="3211518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850900"/>
          </a:xfrm>
        </p:spPr>
        <p:txBody>
          <a:bodyPr/>
          <a:lstStyle/>
          <a:p>
            <a:pPr eaLnBrk="1" hangingPunct="1"/>
            <a:r>
              <a:rPr lang="pt-BR" smtClean="0"/>
              <a:t>O objetivo da introdução: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57338"/>
            <a:ext cx="10972800" cy="4824412"/>
          </a:xfrm>
        </p:spPr>
        <p:txBody>
          <a:bodyPr>
            <a:normAutofit/>
          </a:bodyPr>
          <a:lstStyle/>
          <a:p>
            <a:pPr eaLnBrk="1" hangingPunct="1"/>
            <a:r>
              <a:rPr lang="pt-BR" sz="3600" dirty="0" smtClean="0"/>
              <a:t>É mostrar que o artigo trata de um assunto importante e adequado.</a:t>
            </a:r>
          </a:p>
          <a:p>
            <a:pPr eaLnBrk="1" hangingPunct="1"/>
            <a:endParaRPr lang="pt-BR" sz="3600" dirty="0" smtClean="0"/>
          </a:p>
          <a:p>
            <a:pPr eaLnBrk="1" hangingPunct="1"/>
            <a:r>
              <a:rPr lang="pt-BR" sz="3600" dirty="0" smtClean="0"/>
              <a:t>Deve mover da discussão geral do tópico para a questão particular ou hipótese que está sendo investigada. </a:t>
            </a:r>
            <a:endParaRPr lang="pt-BR" sz="3600" dirty="0"/>
          </a:p>
          <a:p>
            <a:pPr eaLnBrk="1" hangingPunct="1"/>
            <a:endParaRPr lang="pt-BR" sz="3600" dirty="0" smtClean="0"/>
          </a:p>
          <a:p>
            <a:r>
              <a:rPr lang="pt-BR" sz="3600" dirty="0"/>
              <a:t>O objetivo secundário é atrair o interesse no tópico e consequentemente atrair leitores</a:t>
            </a:r>
            <a:endParaRPr lang="pt-BR" sz="3600" dirty="0" smtClean="0"/>
          </a:p>
        </p:txBody>
      </p:sp>
    </p:spTree>
    <p:extLst>
      <p:ext uri="{BB962C8B-B14F-4D97-AF65-F5344CB8AC3E}">
        <p14:creationId xmlns:p14="http://schemas.microsoft.com/office/powerpoint/2010/main" val="4293390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39185" y="274638"/>
            <a:ext cx="11618383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sz="4000" b="1" dirty="0" smtClean="0"/>
              <a:t>Você deve responder às seguintes perguntas na introdução:</a:t>
            </a:r>
            <a:br>
              <a:rPr lang="pt-BR" sz="4000" b="1" dirty="0" smtClean="0"/>
            </a:br>
            <a:endParaRPr lang="pt-BR" sz="4000" b="1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10972800" cy="49974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dirty="0" smtClean="0"/>
              <a:t>a</a:t>
            </a:r>
            <a:r>
              <a:rPr lang="pt-BR" sz="3600" dirty="0" smtClean="0"/>
              <a:t>) De que assunto trata a sua tese, monografia ou artigo científico?</a:t>
            </a:r>
          </a:p>
          <a:p>
            <a:pPr eaLnBrk="1" hangingPunct="1">
              <a:lnSpc>
                <a:spcPct val="90000"/>
              </a:lnSpc>
            </a:pPr>
            <a:r>
              <a:rPr lang="pt-BR" sz="3600" dirty="0" smtClean="0"/>
              <a:t>b) Por que é importante tratar esse assunto?</a:t>
            </a:r>
          </a:p>
          <a:p>
            <a:pPr eaLnBrk="1" hangingPunct="1">
              <a:lnSpc>
                <a:spcPct val="90000"/>
              </a:lnSpc>
            </a:pPr>
            <a:r>
              <a:rPr lang="pt-BR" sz="3600" dirty="0" smtClean="0"/>
              <a:t>c) O que se sabia sobre esse assunto antes desse estudo?</a:t>
            </a:r>
          </a:p>
          <a:p>
            <a:pPr eaLnBrk="1" hangingPunct="1">
              <a:lnSpc>
                <a:spcPct val="90000"/>
              </a:lnSpc>
            </a:pPr>
            <a:r>
              <a:rPr lang="pt-BR" sz="3600" dirty="0" smtClean="0"/>
              <a:t>d) Qual a lacuna?</a:t>
            </a:r>
          </a:p>
          <a:p>
            <a:pPr eaLnBrk="1" hangingPunct="1">
              <a:lnSpc>
                <a:spcPct val="90000"/>
              </a:lnSpc>
            </a:pPr>
            <a:r>
              <a:rPr lang="pt-BR" sz="3600" dirty="0" smtClean="0"/>
              <a:t>d) Como esse estudo irá ampliar os nossos conhecimentos sobre essa questão?</a:t>
            </a:r>
          </a:p>
        </p:txBody>
      </p:sp>
    </p:spTree>
    <p:extLst>
      <p:ext uri="{BB962C8B-B14F-4D97-AF65-F5344CB8AC3E}">
        <p14:creationId xmlns:p14="http://schemas.microsoft.com/office/powerpoint/2010/main" val="2106132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Partes da introdução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68413"/>
            <a:ext cx="10972800" cy="5256212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pt-BR" sz="3600" b="1" dirty="0" smtClean="0"/>
              <a:t>Parte 1- Estabeleça um território de pesquisa</a:t>
            </a:r>
          </a:p>
          <a:p>
            <a:pPr eaLnBrk="1" hangingPunct="1">
              <a:buFontTx/>
              <a:buNone/>
            </a:pPr>
            <a:endParaRPr lang="pt-BR" sz="3600" b="1" dirty="0" smtClean="0"/>
          </a:p>
          <a:p>
            <a:pPr eaLnBrk="1" hangingPunct="1">
              <a:buFontTx/>
              <a:buNone/>
            </a:pPr>
            <a:r>
              <a:rPr lang="pt-BR" sz="3600" dirty="0" smtClean="0"/>
              <a:t> a. Mostrando que a área geral da pesquisa é importante , central, interessante, problemática ou  relevante de alguma forma.(</a:t>
            </a:r>
            <a:r>
              <a:rPr lang="pt-BR" sz="3600" i="1" dirty="0" smtClean="0"/>
              <a:t>Opcional</a:t>
            </a:r>
            <a:r>
              <a:rPr lang="pt-BR" sz="3600" dirty="0" smtClean="0"/>
              <a:t>)</a:t>
            </a:r>
          </a:p>
          <a:p>
            <a:pPr eaLnBrk="1" hangingPunct="1">
              <a:buFontTx/>
              <a:buNone/>
            </a:pPr>
            <a:r>
              <a:rPr lang="pt-BR" sz="3600" dirty="0" smtClean="0"/>
              <a:t> b. Introduzindo e revendo itens de pesquisa prévia na área (</a:t>
            </a:r>
            <a:r>
              <a:rPr lang="pt-BR" sz="3600" b="1" i="1" dirty="0" smtClean="0"/>
              <a:t>Obrigatório)</a:t>
            </a:r>
          </a:p>
        </p:txBody>
      </p:sp>
    </p:spTree>
    <p:extLst>
      <p:ext uri="{BB962C8B-B14F-4D97-AF65-F5344CB8AC3E}">
        <p14:creationId xmlns:p14="http://schemas.microsoft.com/office/powerpoint/2010/main" val="2558262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Partes da introdução (cont.)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pt-BR" sz="3600" b="1" dirty="0" smtClean="0"/>
              <a:t>Parte 2 – Estabeleça um nicho</a:t>
            </a:r>
          </a:p>
          <a:p>
            <a:pPr eaLnBrk="1" hangingPunct="1">
              <a:buFontTx/>
              <a:buNone/>
            </a:pPr>
            <a:endParaRPr lang="pt-BR" sz="3600" b="1" dirty="0" smtClean="0"/>
          </a:p>
          <a:p>
            <a:pPr eaLnBrk="1" hangingPunct="1">
              <a:buFontTx/>
              <a:buNone/>
            </a:pPr>
            <a:r>
              <a:rPr lang="pt-BR" sz="3600" dirty="0" smtClean="0"/>
              <a:t>   a. Indicando a lacuna nas pesquisas prévias, levantando uma questão sobre esta lacuna, ou estendendo conhecimentos prévios de alguma forma.(</a:t>
            </a:r>
            <a:r>
              <a:rPr lang="pt-BR" sz="3600" b="1" i="1" dirty="0" smtClean="0"/>
              <a:t>Obrigatório)</a:t>
            </a:r>
          </a:p>
        </p:txBody>
      </p:sp>
    </p:spTree>
    <p:extLst>
      <p:ext uri="{BB962C8B-B14F-4D97-AF65-F5344CB8AC3E}">
        <p14:creationId xmlns:p14="http://schemas.microsoft.com/office/powerpoint/2010/main" val="1309573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Quem já participou de feira de ciências?</a:t>
            </a:r>
            <a:br>
              <a:rPr lang="pt-BR" b="1" dirty="0" smtClean="0"/>
            </a:b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117600"/>
            <a:ext cx="10515600" cy="52831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r>
              <a:rPr lang="pt-BR" b="1" dirty="0" smtClean="0"/>
              <a:t>Quem ainda não  sabe </a:t>
            </a:r>
            <a:r>
              <a:rPr lang="pt-BR" b="1" dirty="0"/>
              <a:t>como funciona o programa “Ciência Para Todos no Semiárido </a:t>
            </a:r>
            <a:r>
              <a:rPr lang="pt-BR" b="1" dirty="0" smtClean="0"/>
              <a:t>Potiguar?</a:t>
            </a:r>
          </a:p>
          <a:p>
            <a:pPr marL="0" indent="0">
              <a:buNone/>
            </a:pPr>
            <a:r>
              <a:rPr lang="pt-BR" b="1" dirty="0" smtClean="0"/>
              <a:t>Quem já fez uma tempestade de ideias com seus alunos?</a:t>
            </a:r>
          </a:p>
          <a:p>
            <a:pPr marL="0" indent="0">
              <a:buNone/>
            </a:pPr>
            <a:r>
              <a:rPr lang="pt-BR" b="1" dirty="0" smtClean="0"/>
              <a:t>Quem nunca fez </a:t>
            </a:r>
            <a:r>
              <a:rPr lang="pt-BR" b="1" dirty="0"/>
              <a:t>uma tempestade de ideias com seus alunos</a:t>
            </a:r>
            <a:r>
              <a:rPr lang="pt-BR" b="1" dirty="0" smtClean="0"/>
              <a:t>?</a:t>
            </a:r>
            <a:endParaRPr lang="pt-BR" b="1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5" b="67180"/>
          <a:stretch/>
        </p:blipFill>
        <p:spPr>
          <a:xfrm>
            <a:off x="1555517" y="1048616"/>
            <a:ext cx="8261583" cy="287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660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Partes da introdução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09600" indent="-609600" eaLnBrk="1" hangingPunct="1">
              <a:buFontTx/>
              <a:buNone/>
            </a:pPr>
            <a:r>
              <a:rPr lang="pt-BR" sz="3600" b="1" dirty="0" smtClean="0"/>
              <a:t>Parte 3- Ocupando o nicho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pt-BR" sz="3600" dirty="0" smtClean="0"/>
              <a:t>Esboçando uma proposta ou estabelecendo a natureza da presente pesquisa.(</a:t>
            </a:r>
            <a:r>
              <a:rPr lang="pt-BR" sz="3600" b="1" i="1" dirty="0" smtClean="0"/>
              <a:t>Obrigatório)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pt-BR" sz="3600" dirty="0" smtClean="0"/>
              <a:t>Anunciando as principais descobertas (</a:t>
            </a:r>
            <a:r>
              <a:rPr lang="pt-BR" sz="3600" i="1" dirty="0" smtClean="0"/>
              <a:t>Opcional)</a:t>
            </a:r>
            <a:endParaRPr lang="pt-BR" sz="3600" dirty="0" smtClean="0"/>
          </a:p>
          <a:p>
            <a:pPr marL="609600" indent="-609600" eaLnBrk="1" hangingPunct="1">
              <a:buFontTx/>
              <a:buAutoNum type="alphaLcPeriod"/>
            </a:pPr>
            <a:r>
              <a:rPr lang="pt-BR" sz="3600" dirty="0" smtClean="0"/>
              <a:t>Indicando a estrutura do artigo científico </a:t>
            </a:r>
            <a:r>
              <a:rPr lang="pt-BR" sz="3600" i="1" dirty="0" smtClean="0"/>
              <a:t>(Opcional)</a:t>
            </a:r>
          </a:p>
        </p:txBody>
      </p:sp>
    </p:spTree>
    <p:extLst>
      <p:ext uri="{BB962C8B-B14F-4D97-AF65-F5344CB8AC3E}">
        <p14:creationId xmlns:p14="http://schemas.microsoft.com/office/powerpoint/2010/main" val="713717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Introdução</a:t>
            </a:r>
          </a:p>
        </p:txBody>
      </p:sp>
      <p:sp>
        <p:nvSpPr>
          <p:cNvPr id="28675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3600" dirty="0" smtClean="0"/>
              <a:t>Exemplo de introdução de cinco parágrafos.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886062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MATERIAL E MÉTODOS</a:t>
            </a:r>
            <a:endParaRPr lang="pt-BR" sz="360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12876"/>
            <a:ext cx="10972800" cy="5040313"/>
          </a:xfrm>
        </p:spPr>
        <p:txBody>
          <a:bodyPr/>
          <a:lstStyle/>
          <a:p>
            <a:pPr eaLnBrk="1" hangingPunct="1"/>
            <a:endParaRPr lang="pt-BR" b="1" dirty="0" smtClean="0"/>
          </a:p>
          <a:p>
            <a:pPr eaLnBrk="1" hangingPunct="1">
              <a:buFontTx/>
              <a:buNone/>
            </a:pPr>
            <a:r>
              <a:rPr lang="pt-BR" sz="3600" b="1" dirty="0" smtClean="0"/>
              <a:t>Função</a:t>
            </a:r>
            <a:r>
              <a:rPr lang="pt-BR" sz="3600" dirty="0" smtClean="0"/>
              <a:t>: explicar claramente como foi realizado o seu estudo na seguinte estrutura geral e organização:</a:t>
            </a:r>
          </a:p>
          <a:p>
            <a:pPr eaLnBrk="1" hangingPunct="1">
              <a:buFontTx/>
              <a:buNone/>
            </a:pPr>
            <a:endParaRPr lang="pt-BR" sz="3600" dirty="0" smtClean="0"/>
          </a:p>
          <a:p>
            <a:pPr eaLnBrk="1" hangingPunct="1"/>
            <a:r>
              <a:rPr lang="pt-BR" sz="3600" dirty="0" smtClean="0"/>
              <a:t>O organismo (s) estudado (vegetal, animal, humana, etc.) e sua experiência de </a:t>
            </a:r>
            <a:r>
              <a:rPr lang="pt-BR" sz="3600" dirty="0" err="1" smtClean="0"/>
              <a:t>pré</a:t>
            </a:r>
            <a:r>
              <a:rPr lang="pt-BR" sz="3600" dirty="0" smtClean="0"/>
              <a:t>-tratamento e cuidados, e quando e onde o estudo foi realizado;</a:t>
            </a:r>
          </a:p>
        </p:txBody>
      </p:sp>
    </p:spTree>
    <p:extLst>
      <p:ext uri="{BB962C8B-B14F-4D97-AF65-F5344CB8AC3E}">
        <p14:creationId xmlns:p14="http://schemas.microsoft.com/office/powerpoint/2010/main" val="1101872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MATERIAL E MÉTODOS</a:t>
            </a:r>
            <a:endParaRPr lang="pt-BR" sz="360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68414"/>
            <a:ext cx="10972800" cy="5329237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endParaRPr lang="pt-BR" sz="2000" b="1" dirty="0" smtClean="0"/>
          </a:p>
          <a:p>
            <a:pPr eaLnBrk="1" hangingPunct="1">
              <a:lnSpc>
                <a:spcPct val="90000"/>
              </a:lnSpc>
            </a:pPr>
            <a:r>
              <a:rPr lang="pt-BR" sz="3600" dirty="0" smtClean="0"/>
              <a:t>Se for um estudo de campo, fazer uma descrição da área, incluindo as características físicas e biológicas.</a:t>
            </a:r>
          </a:p>
          <a:p>
            <a:pPr eaLnBrk="1" hangingPunct="1">
              <a:lnSpc>
                <a:spcPct val="90000"/>
              </a:lnSpc>
            </a:pPr>
            <a:endParaRPr lang="pt-BR" sz="3600" dirty="0" smtClean="0"/>
          </a:p>
          <a:p>
            <a:pPr eaLnBrk="1" hangingPunct="1">
              <a:lnSpc>
                <a:spcPct val="90000"/>
              </a:lnSpc>
            </a:pPr>
            <a:r>
              <a:rPr lang="pt-BR" sz="3600" dirty="0" smtClean="0"/>
              <a:t>Uma localização precisa (latitude e longitude, mapa, etc.); </a:t>
            </a:r>
          </a:p>
          <a:p>
            <a:pPr eaLnBrk="1" hangingPunct="1">
              <a:lnSpc>
                <a:spcPct val="90000"/>
              </a:lnSpc>
            </a:pPr>
            <a:endParaRPr lang="pt-BR" sz="3600" dirty="0" smtClean="0"/>
          </a:p>
          <a:p>
            <a:pPr eaLnBrk="1" hangingPunct="1">
              <a:lnSpc>
                <a:spcPct val="90000"/>
              </a:lnSpc>
            </a:pPr>
            <a:r>
              <a:rPr lang="pt-BR" sz="3600" dirty="0" smtClean="0"/>
              <a:t>Inclua o período do estudo;</a:t>
            </a:r>
          </a:p>
          <a:p>
            <a:pPr eaLnBrk="1" hangingPunct="1">
              <a:lnSpc>
                <a:spcPct val="90000"/>
              </a:lnSpc>
            </a:pP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3078630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MATERIAL E MÉTODOS</a:t>
            </a:r>
            <a:endParaRPr lang="pt-BR" sz="360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268414"/>
            <a:ext cx="11857567" cy="5589587"/>
          </a:xfrm>
        </p:spPr>
        <p:txBody>
          <a:bodyPr>
            <a:normAutofit/>
          </a:bodyPr>
          <a:lstStyle/>
          <a:p>
            <a:pPr marL="342900" lvl="1" indent="-342900" eaLnBrk="1" hangingPunct="1">
              <a:buFontTx/>
              <a:buChar char="•"/>
              <a:defRPr/>
            </a:pPr>
            <a:r>
              <a:rPr lang="pt-BR" sz="3600" dirty="0" smtClean="0"/>
              <a:t>Forneça bastante dados  quantitativos sobre o seu protocolo experimental:</a:t>
            </a:r>
          </a:p>
          <a:p>
            <a:pPr lvl="1" eaLnBrk="1" hangingPunct="1">
              <a:defRPr/>
            </a:pPr>
            <a:r>
              <a:rPr lang="pt-BR" sz="3600" dirty="0" smtClean="0"/>
              <a:t> quanto</a:t>
            </a:r>
          </a:p>
          <a:p>
            <a:pPr lvl="1" eaLnBrk="1" hangingPunct="1">
              <a:defRPr/>
            </a:pPr>
            <a:r>
              <a:rPr lang="pt-BR" sz="3600" dirty="0" smtClean="0"/>
              <a:t> por quanto tempo</a:t>
            </a:r>
          </a:p>
          <a:p>
            <a:pPr lvl="1" eaLnBrk="1" hangingPunct="1">
              <a:defRPr/>
            </a:pPr>
            <a:r>
              <a:rPr lang="pt-BR" sz="3600" dirty="0" smtClean="0"/>
              <a:t> quando, etc.</a:t>
            </a:r>
          </a:p>
          <a:p>
            <a:pPr lvl="1" eaLnBrk="1" hangingPunct="1">
              <a:buFontTx/>
              <a:buNone/>
              <a:defRPr/>
            </a:pPr>
            <a:endParaRPr lang="pt-BR" sz="3600" dirty="0" smtClean="0"/>
          </a:p>
          <a:p>
            <a:pPr eaLnBrk="1" hangingPunct="1">
              <a:defRPr/>
            </a:pPr>
            <a:r>
              <a:rPr lang="pt-BR" sz="3600" dirty="0" smtClean="0"/>
              <a:t>Para que outros cientistas possam reproduzir seus experimentos.</a:t>
            </a:r>
          </a:p>
          <a:p>
            <a:pPr eaLnBrk="1" hangingPunct="1">
              <a:defRPr/>
            </a:pPr>
            <a:endParaRPr lang="pt-BR" sz="3600" dirty="0" smtClean="0"/>
          </a:p>
          <a:p>
            <a:pPr eaLnBrk="1" hangingPunct="1">
              <a:defRPr/>
            </a:pPr>
            <a:endParaRPr lang="pt-BR" sz="3600" dirty="0" smtClean="0"/>
          </a:p>
        </p:txBody>
      </p:sp>
    </p:spTree>
    <p:extLst>
      <p:ext uri="{BB962C8B-B14F-4D97-AF65-F5344CB8AC3E}">
        <p14:creationId xmlns:p14="http://schemas.microsoft.com/office/powerpoint/2010/main" val="2609389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MATERIAL E MÉTODOS</a:t>
            </a:r>
            <a:endParaRPr lang="pt-BR" sz="360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268414"/>
            <a:ext cx="11857567" cy="5589587"/>
          </a:xfrm>
        </p:spPr>
        <p:txBody>
          <a:bodyPr/>
          <a:lstStyle/>
          <a:p>
            <a:pPr eaLnBrk="1" hangingPunct="1"/>
            <a:endParaRPr lang="pt-BR" dirty="0" smtClean="0"/>
          </a:p>
          <a:p>
            <a:pPr eaLnBrk="1" hangingPunct="1"/>
            <a:r>
              <a:rPr lang="pt-BR" sz="3600" dirty="0" smtClean="0"/>
              <a:t>O delineamento experimental ou de amostragem. Por exemplo, controles, tratamentos, a variável (s) medida(s), quantos amostras foram coletadas, quantas réplicas, etc.); </a:t>
            </a:r>
          </a:p>
          <a:p>
            <a:pPr eaLnBrk="1" hangingPunct="1"/>
            <a:endParaRPr lang="pt-BR" sz="3600" dirty="0" smtClean="0"/>
          </a:p>
          <a:p>
            <a:pPr eaLnBrk="1" hangingPunct="1"/>
            <a:r>
              <a:rPr lang="pt-BR" sz="3600" dirty="0" smtClean="0"/>
              <a:t>Se for uma entrevista, quantas pessoas foram entrevistadas, em que local foi realizada.</a:t>
            </a:r>
          </a:p>
          <a:p>
            <a:pPr eaLnBrk="1" hangingPunct="1"/>
            <a:endParaRPr lang="pt-BR" sz="3600" dirty="0" smtClean="0"/>
          </a:p>
        </p:txBody>
      </p:sp>
    </p:spTree>
    <p:extLst>
      <p:ext uri="{BB962C8B-B14F-4D97-AF65-F5344CB8AC3E}">
        <p14:creationId xmlns:p14="http://schemas.microsoft.com/office/powerpoint/2010/main" val="86195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MATERIAL E MÉTODOS: </a:t>
            </a:r>
            <a:r>
              <a:rPr lang="en-US" sz="3600" b="1" dirty="0" err="1" smtClean="0"/>
              <a:t>problemas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endParaRPr lang="pt-BR" sz="3600" b="1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268414"/>
            <a:ext cx="11857567" cy="5589587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pt-BR" dirty="0" smtClean="0"/>
          </a:p>
          <a:p>
            <a:pPr eaLnBrk="1" hangingPunct="1">
              <a:lnSpc>
                <a:spcPct val="90000"/>
              </a:lnSpc>
            </a:pPr>
            <a:r>
              <a:rPr lang="pt-BR" sz="3600" dirty="0" smtClean="0"/>
              <a:t>Cuidado para não ser muito prolixo ou excessivamente detalhado</a:t>
            </a:r>
          </a:p>
          <a:p>
            <a:pPr eaLnBrk="1" hangingPunct="1">
              <a:lnSpc>
                <a:spcPct val="90000"/>
              </a:lnSpc>
            </a:pPr>
            <a:endParaRPr lang="pt-BR" sz="3600" dirty="0" smtClean="0"/>
          </a:p>
          <a:p>
            <a:pPr eaLnBrk="1" hangingPunct="1">
              <a:lnSpc>
                <a:spcPct val="90000"/>
              </a:lnSpc>
            </a:pPr>
            <a:r>
              <a:rPr lang="pt-BR" sz="3600" dirty="0" smtClean="0"/>
              <a:t>Evite usar repetidamente uma única frase para relacionar uma única ação, o que resulta em textos muito longos.</a:t>
            </a:r>
          </a:p>
          <a:p>
            <a:pPr eaLnBrk="1" hangingPunct="1">
              <a:lnSpc>
                <a:spcPct val="90000"/>
              </a:lnSpc>
            </a:pPr>
            <a:endParaRPr lang="pt-BR" sz="3600" dirty="0" smtClean="0"/>
          </a:p>
          <a:p>
            <a:pPr eaLnBrk="1" hangingPunct="1">
              <a:lnSpc>
                <a:spcPct val="90000"/>
              </a:lnSpc>
            </a:pPr>
            <a:r>
              <a:rPr lang="pt-BR" sz="3600" dirty="0" smtClean="0"/>
              <a:t>Uma sequência de ações relacionadas podem ser combinadas em uma frase para melhorar a clareza e legibilidade.</a:t>
            </a:r>
          </a:p>
        </p:txBody>
      </p:sp>
    </p:spTree>
    <p:extLst>
      <p:ext uri="{BB962C8B-B14F-4D97-AF65-F5344CB8AC3E}">
        <p14:creationId xmlns:p14="http://schemas.microsoft.com/office/powerpoint/2010/main" val="4204708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955675"/>
          </a:xfrm>
        </p:spPr>
        <p:txBody>
          <a:bodyPr/>
          <a:lstStyle/>
          <a:p>
            <a:pPr eaLnBrk="1" hangingPunct="1"/>
            <a:r>
              <a:rPr lang="pt-BR" b="1" dirty="0" smtClean="0"/>
              <a:t>RESULTADOS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268414"/>
            <a:ext cx="11857567" cy="5589587"/>
          </a:xfrm>
        </p:spPr>
        <p:txBody>
          <a:bodyPr>
            <a:normAutofit/>
          </a:bodyPr>
          <a:lstStyle/>
          <a:p>
            <a:pPr eaLnBrk="1" hangingPunct="1"/>
            <a:endParaRPr lang="pt-BR" sz="4000" b="1" dirty="0" smtClean="0"/>
          </a:p>
          <a:p>
            <a:pPr eaLnBrk="1" hangingPunct="1"/>
            <a:r>
              <a:rPr lang="pt-BR" sz="4000" b="1" dirty="0" smtClean="0"/>
              <a:t>Função:</a:t>
            </a:r>
            <a:r>
              <a:rPr lang="pt-BR" sz="4000" dirty="0" smtClean="0"/>
              <a:t>  apresentar os seus principais resultados objetivamente, em uma sequência lógica e ordenada usando tanto materiais ilustrativos (tabelas e figuras), como texto .</a:t>
            </a:r>
          </a:p>
          <a:p>
            <a:pPr eaLnBrk="1" hangingPunct="1"/>
            <a:r>
              <a:rPr lang="pt-BR" sz="4000" dirty="0" smtClean="0"/>
              <a:t>De onde eu vou buscar as informações para inserir no relatório?</a:t>
            </a:r>
          </a:p>
        </p:txBody>
      </p:sp>
    </p:spTree>
    <p:extLst>
      <p:ext uri="{BB962C8B-B14F-4D97-AF65-F5344CB8AC3E}">
        <p14:creationId xmlns:p14="http://schemas.microsoft.com/office/powerpoint/2010/main" val="3628072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pt-BR" b="1" dirty="0" smtClean="0"/>
              <a:t>Resultados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268414"/>
            <a:ext cx="11857567" cy="5589587"/>
          </a:xfrm>
        </p:spPr>
        <p:txBody>
          <a:bodyPr/>
          <a:lstStyle/>
          <a:p>
            <a:pPr eaLnBrk="1" hangingPunct="1"/>
            <a:endParaRPr lang="pt-BR" sz="2800" dirty="0" smtClean="0"/>
          </a:p>
          <a:p>
            <a:pPr eaLnBrk="1" hangingPunct="1"/>
            <a:r>
              <a:rPr lang="pt-BR" sz="3600" dirty="0" smtClean="0"/>
              <a:t>Esclarece as respostas das perguntas / hipóteses que você investigou. Importantes resultados negativos devem também ser relatados.</a:t>
            </a:r>
          </a:p>
          <a:p>
            <a:pPr eaLnBrk="1" hangingPunct="1">
              <a:buFontTx/>
              <a:buNone/>
            </a:pPr>
            <a:endParaRPr lang="pt-BR" sz="3600" dirty="0" smtClean="0"/>
          </a:p>
          <a:p>
            <a:pPr eaLnBrk="1" hangingPunct="1"/>
            <a:r>
              <a:rPr lang="pt-BR" sz="3600" b="1" dirty="0" smtClean="0"/>
              <a:t>Estilo:</a:t>
            </a:r>
            <a:r>
              <a:rPr lang="pt-BR" sz="3600" dirty="0" smtClean="0"/>
              <a:t> Escreva o texto de forma concisa e objetiva. A voz passiva provavelmente irá dominar aqui, mas use a voz ativa, tanto quanto possível. Use o tempo passado.  </a:t>
            </a:r>
          </a:p>
          <a:p>
            <a:pPr eaLnBrk="1" hangingPunct="1"/>
            <a:endParaRPr lang="pt-BR" sz="2800" dirty="0" smtClean="0"/>
          </a:p>
        </p:txBody>
      </p:sp>
    </p:spTree>
    <p:extLst>
      <p:ext uri="{BB962C8B-B14F-4D97-AF65-F5344CB8AC3E}">
        <p14:creationId xmlns:p14="http://schemas.microsoft.com/office/powerpoint/2010/main" val="1312699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b="1" smtClean="0"/>
              <a:t>Resultados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268414"/>
            <a:ext cx="11857567" cy="5589587"/>
          </a:xfrm>
        </p:spPr>
        <p:txBody>
          <a:bodyPr/>
          <a:lstStyle/>
          <a:p>
            <a:pPr eaLnBrk="1" hangingPunct="1"/>
            <a:endParaRPr lang="pt-BR" sz="2800" b="1" dirty="0" smtClean="0"/>
          </a:p>
          <a:p>
            <a:pPr eaLnBrk="1" hangingPunct="1"/>
            <a:r>
              <a:rPr lang="pt-BR" sz="2800" b="1" dirty="0" smtClean="0"/>
              <a:t>Pontos a considerar: </a:t>
            </a:r>
          </a:p>
          <a:p>
            <a:pPr eaLnBrk="1" hangingPunct="1"/>
            <a:r>
              <a:rPr lang="pt-BR" sz="3200" dirty="0" smtClean="0"/>
              <a:t>Quais são os " principais resultados"?</a:t>
            </a:r>
          </a:p>
          <a:p>
            <a:pPr eaLnBrk="1" hangingPunct="1"/>
            <a:endParaRPr lang="pt-BR" sz="3200" dirty="0" smtClean="0"/>
          </a:p>
          <a:p>
            <a:pPr eaLnBrk="1" hangingPunct="1"/>
            <a:r>
              <a:rPr lang="pt-BR" sz="3200" dirty="0" smtClean="0"/>
              <a:t>Essas observações são então analisadas para produzir uma resposta para a pergunta ou hipótese inicial. Em geral, a resposta é o "principal resultado". </a:t>
            </a:r>
          </a:p>
          <a:p>
            <a:pPr eaLnBrk="1" hangingPunct="1"/>
            <a:endParaRPr lang="pt-BR" sz="3200" dirty="0" smtClean="0"/>
          </a:p>
          <a:p>
            <a:pPr eaLnBrk="1" hangingPunct="1"/>
            <a:r>
              <a:rPr lang="pt-BR" sz="3200" dirty="0" smtClean="0"/>
              <a:t>Por exemplo, suponha que você fez a seguinte  pergunta, </a:t>
            </a:r>
            <a:r>
              <a:rPr lang="pt-BR" sz="3200" b="1" dirty="0" smtClean="0"/>
              <a:t>"A altura média dos estudantes do ensino médio  da escola Alfa é a mesma para indivíduos do sexo masculino e feminino?"</a:t>
            </a:r>
            <a:r>
              <a:rPr lang="pt-BR" sz="3200" dirty="0" smtClean="0"/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3193124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pt-BR" dirty="0" smtClean="0"/>
              <a:t>COMO É O </a:t>
            </a:r>
            <a:r>
              <a:rPr lang="pt-BR" dirty="0"/>
              <a:t>ORIENTADOR </a:t>
            </a:r>
            <a:r>
              <a:rPr lang="pt-BR" dirty="0" smtClean="0"/>
              <a:t>IDEAL?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O orientador ideal é aquele que consegue obter o melhor de seu aluno</a:t>
            </a:r>
            <a:r>
              <a:rPr lang="pt-BR" dirty="0" smtClean="0"/>
              <a:t>.</a:t>
            </a:r>
          </a:p>
          <a:p>
            <a:r>
              <a:rPr lang="pt-BR" dirty="0" smtClean="0"/>
              <a:t>O </a:t>
            </a:r>
            <a:r>
              <a:rPr lang="pt-BR" dirty="0"/>
              <a:t>orientador ideal é humilde e sabe que não tem todas as respostas, mas não se satisfaz com isso, busca se </a:t>
            </a:r>
            <a:r>
              <a:rPr lang="pt-BR" dirty="0" smtClean="0"/>
              <a:t>aprimorar.</a:t>
            </a:r>
          </a:p>
          <a:p>
            <a:r>
              <a:rPr lang="pt-BR" dirty="0" smtClean="0"/>
              <a:t>O </a:t>
            </a:r>
            <a:r>
              <a:rPr lang="pt-BR" dirty="0"/>
              <a:t>orientador ideal é presente, e não deixa que o estudante sinta-se abandonado</a:t>
            </a:r>
            <a:r>
              <a:rPr lang="pt-BR" dirty="0" smtClean="0"/>
              <a:t>.</a:t>
            </a:r>
          </a:p>
          <a:p>
            <a:r>
              <a:rPr lang="pt-BR" dirty="0" smtClean="0"/>
              <a:t>Por </a:t>
            </a:r>
            <a:r>
              <a:rPr lang="pt-BR" dirty="0"/>
              <a:t>fim, o orientador é alguém ESSENCIAL, mas sabe que nessa história da iniciação científica, seu papel é de coadjuvante.</a:t>
            </a:r>
          </a:p>
        </p:txBody>
      </p:sp>
    </p:spTree>
    <p:extLst>
      <p:ext uri="{BB962C8B-B14F-4D97-AF65-F5344CB8AC3E}">
        <p14:creationId xmlns:p14="http://schemas.microsoft.com/office/powerpoint/2010/main" val="4001804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 err="1" smtClean="0"/>
              <a:t>Resultados</a:t>
            </a:r>
            <a:endParaRPr lang="pt-BR" sz="3600" b="1" dirty="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268414"/>
            <a:ext cx="11857567" cy="5589587"/>
          </a:xfrm>
        </p:spPr>
        <p:txBody>
          <a:bodyPr/>
          <a:lstStyle/>
          <a:p>
            <a:pPr eaLnBrk="1" hangingPunct="1"/>
            <a:endParaRPr lang="pt-BR" dirty="0" smtClean="0"/>
          </a:p>
          <a:p>
            <a:pPr eaLnBrk="1" hangingPunct="1"/>
            <a:r>
              <a:rPr lang="pt-BR" sz="3600" dirty="0" smtClean="0"/>
              <a:t>Coletar dados de altura a partir de grandes amostras aleatórias de estudantes do sexo masculino e feminino.</a:t>
            </a:r>
          </a:p>
          <a:p>
            <a:pPr eaLnBrk="1" hangingPunct="1"/>
            <a:endParaRPr lang="pt-BR" sz="3600" dirty="0" smtClean="0"/>
          </a:p>
          <a:p>
            <a:pPr eaLnBrk="1" hangingPunct="1"/>
            <a:r>
              <a:rPr lang="pt-BR" sz="3600" dirty="0" smtClean="0"/>
              <a:t>Calcular a estatística descritiva para as amostras (média, DP, n, </a:t>
            </a:r>
            <a:r>
              <a:rPr lang="pt-BR" sz="3600" dirty="0" err="1" smtClean="0"/>
              <a:t>etc</a:t>
            </a:r>
            <a:r>
              <a:rPr lang="pt-BR" sz="3600" dirty="0" smtClean="0"/>
              <a:t>) e plotar esses números.</a:t>
            </a:r>
          </a:p>
          <a:p>
            <a:pPr eaLnBrk="1" hangingPunct="1"/>
            <a:endParaRPr lang="pt-BR" sz="3600" dirty="0" smtClean="0"/>
          </a:p>
          <a:p>
            <a:pPr eaLnBrk="1" hangingPunct="1"/>
            <a:r>
              <a:rPr lang="pt-BR" sz="3600" dirty="0" smtClean="0"/>
              <a:t>Depois realizar os procedimentos estatísticos para analisar os resultados.</a:t>
            </a:r>
          </a:p>
        </p:txBody>
      </p:sp>
    </p:spTree>
    <p:extLst>
      <p:ext uri="{BB962C8B-B14F-4D97-AF65-F5344CB8AC3E}">
        <p14:creationId xmlns:p14="http://schemas.microsoft.com/office/powerpoint/2010/main" val="1326825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 err="1" smtClean="0"/>
              <a:t>Resultados</a:t>
            </a:r>
            <a:endParaRPr lang="pt-BR" sz="3600" b="1" dirty="0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268414"/>
            <a:ext cx="11857567" cy="55895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pt-BR" dirty="0" smtClean="0"/>
          </a:p>
          <a:p>
            <a:pPr eaLnBrk="1" hangingPunct="1">
              <a:lnSpc>
                <a:spcPct val="90000"/>
              </a:lnSpc>
            </a:pPr>
            <a:r>
              <a:rPr lang="pt-BR" sz="3600" dirty="0" smtClean="0"/>
              <a:t>Suponha que você encontrou que os estudantes da escola Alfa são, em média, 12,5 centímetros mais altos que as estudantes.</a:t>
            </a:r>
          </a:p>
          <a:p>
            <a:pPr eaLnBrk="1" hangingPunct="1">
              <a:lnSpc>
                <a:spcPct val="90000"/>
              </a:lnSpc>
            </a:pPr>
            <a:endParaRPr lang="pt-BR" sz="3600" dirty="0" smtClean="0"/>
          </a:p>
          <a:p>
            <a:pPr eaLnBrk="1" hangingPunct="1">
              <a:lnSpc>
                <a:spcPct val="90000"/>
              </a:lnSpc>
            </a:pPr>
            <a:r>
              <a:rPr lang="pt-BR" sz="3600" dirty="0" smtClean="0"/>
              <a:t>Esta é então a resposta à pergunta formulada.</a:t>
            </a:r>
          </a:p>
          <a:p>
            <a:pPr eaLnBrk="1" hangingPunct="1">
              <a:lnSpc>
                <a:spcPct val="90000"/>
              </a:lnSpc>
            </a:pPr>
            <a:endParaRPr lang="pt-BR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6120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smtClean="0"/>
              <a:t>Resultados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268414"/>
            <a:ext cx="11857567" cy="5589587"/>
          </a:xfrm>
        </p:spPr>
        <p:txBody>
          <a:bodyPr/>
          <a:lstStyle/>
          <a:p>
            <a:pPr eaLnBrk="1" hangingPunct="1"/>
            <a:endParaRPr lang="pt-BR" sz="2800" dirty="0" smtClean="0"/>
          </a:p>
          <a:p>
            <a:pPr eaLnBrk="1" hangingPunct="1"/>
            <a:r>
              <a:rPr lang="pt-BR" sz="3600" dirty="0" smtClean="0"/>
              <a:t>Organize a secção de resultados baseada na sequência das tabelas e figuras que você vai incluir. </a:t>
            </a:r>
          </a:p>
          <a:p>
            <a:pPr eaLnBrk="1" hangingPunct="1"/>
            <a:endParaRPr lang="pt-BR" sz="3600" dirty="0" smtClean="0"/>
          </a:p>
          <a:p>
            <a:pPr eaLnBrk="1" hangingPunct="1"/>
            <a:endParaRPr lang="pt-BR" sz="3600" dirty="0" smtClean="0"/>
          </a:p>
          <a:p>
            <a:pPr eaLnBrk="1" hangingPunct="1"/>
            <a:r>
              <a:rPr lang="pt-BR" sz="3600" dirty="0" smtClean="0"/>
              <a:t>Prepare as tabelas e figuras, assim como todos os dados que tiverem sido analisados e organize-os na sequência lógica que melhor apresente seus resultados. </a:t>
            </a:r>
          </a:p>
          <a:p>
            <a:pPr eaLnBrk="1" hangingPunct="1"/>
            <a:endParaRPr lang="pt-BR" sz="2800" dirty="0" smtClean="0"/>
          </a:p>
        </p:txBody>
      </p:sp>
    </p:spTree>
    <p:extLst>
      <p:ext uri="{BB962C8B-B14F-4D97-AF65-F5344CB8AC3E}">
        <p14:creationId xmlns:p14="http://schemas.microsoft.com/office/powerpoint/2010/main" val="124749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smtClean="0"/>
              <a:t>Resultados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268414"/>
            <a:ext cx="11857567" cy="5589587"/>
          </a:xfrm>
        </p:spPr>
        <p:txBody>
          <a:bodyPr/>
          <a:lstStyle/>
          <a:p>
            <a:pPr eaLnBrk="1" hangingPunct="1"/>
            <a:endParaRPr lang="pt-BR" sz="2800" smtClean="0"/>
          </a:p>
          <a:p>
            <a:pPr eaLnBrk="1" hangingPunct="1"/>
            <a:endParaRPr lang="pt-BR" sz="2800" smtClean="0"/>
          </a:p>
          <a:p>
            <a:pPr eaLnBrk="1" hangingPunct="1"/>
            <a:r>
              <a:rPr lang="pt-BR" sz="2800" smtClean="0"/>
              <a:t>Uma boa estratégia é anotar no rascunho de cada tabela ou figura, um ou dois resultados principais que você deseja referir no texto na secção de resultados. </a:t>
            </a:r>
          </a:p>
        </p:txBody>
      </p:sp>
    </p:spTree>
    <p:extLst>
      <p:ext uri="{BB962C8B-B14F-4D97-AF65-F5344CB8AC3E}">
        <p14:creationId xmlns:p14="http://schemas.microsoft.com/office/powerpoint/2010/main" val="3675358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Resultados- Regras simples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268414"/>
            <a:ext cx="11857567" cy="5589587"/>
          </a:xfrm>
        </p:spPr>
        <p:txBody>
          <a:bodyPr/>
          <a:lstStyle/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As tabelas e figuras deverão ser numeradas separadamente e na ordem que você irá referi-las a partir do texto. </a:t>
            </a:r>
          </a:p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A primeira tabela que você se refere é Tabela 1, a próxima Tabela 2 e assim por diante. Do mesmo modo, a primeira figura é Figura 1, a próxima Figura 2, etc.  </a:t>
            </a:r>
          </a:p>
          <a:p>
            <a:pPr eaLnBrk="1" hangingPunct="1">
              <a:buFontTx/>
              <a:buNone/>
            </a:pPr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863362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Resultados- Regras simples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268414"/>
            <a:ext cx="11857567" cy="5589587"/>
          </a:xfrm>
        </p:spPr>
        <p:txBody>
          <a:bodyPr/>
          <a:lstStyle/>
          <a:p>
            <a:pPr eaLnBrk="1" hangingPunct="1"/>
            <a:endParaRPr lang="pt-BR" sz="2800" dirty="0" smtClean="0"/>
          </a:p>
          <a:p>
            <a:pPr eaLnBrk="1" hangingPunct="1"/>
            <a:r>
              <a:rPr lang="pt-BR" sz="3600" dirty="0" smtClean="0"/>
              <a:t>Cada tabela ou figura deve incluir uma  legenda.</a:t>
            </a:r>
          </a:p>
          <a:p>
            <a:pPr marL="0" indent="0" eaLnBrk="1" hangingPunct="1">
              <a:buNone/>
            </a:pPr>
            <a:endParaRPr lang="pt-BR" sz="3600" dirty="0" smtClean="0"/>
          </a:p>
          <a:p>
            <a:pPr eaLnBrk="1" hangingPunct="1">
              <a:buFont typeface="Symbol" pitchFamily="18" charset="2"/>
              <a:buChar char=""/>
            </a:pPr>
            <a:r>
              <a:rPr lang="pt-BR" sz="3600" dirty="0" smtClean="0"/>
              <a:t>A legenda das figuras deve vir abaixo da figura; as figuras são geralmente vistas de baixo para cima. </a:t>
            </a:r>
          </a:p>
          <a:p>
            <a:pPr eaLnBrk="1" hangingPunct="1">
              <a:buFont typeface="Symbol" pitchFamily="18" charset="2"/>
              <a:buChar char=""/>
            </a:pPr>
            <a:endParaRPr lang="pt-BR" sz="3600" dirty="0" smtClean="0"/>
          </a:p>
          <a:p>
            <a:pPr eaLnBrk="1" hangingPunct="1">
              <a:buFont typeface="Symbol" pitchFamily="18" charset="2"/>
              <a:buChar char=""/>
            </a:pPr>
            <a:r>
              <a:rPr lang="pt-BR" sz="3600" dirty="0" smtClean="0"/>
              <a:t>A legenda das tabelas deve vir acima da tabela; as tabelas são lidas de cima para baixo.</a:t>
            </a:r>
          </a:p>
        </p:txBody>
      </p:sp>
    </p:spTree>
    <p:extLst>
      <p:ext uri="{BB962C8B-B14F-4D97-AF65-F5344CB8AC3E}">
        <p14:creationId xmlns:p14="http://schemas.microsoft.com/office/powerpoint/2010/main" val="1784625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Resultados- Regras simples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268414"/>
            <a:ext cx="11857567" cy="5589587"/>
          </a:xfrm>
        </p:spPr>
        <p:txBody>
          <a:bodyPr/>
          <a:lstStyle/>
          <a:p>
            <a:pPr eaLnBrk="1" hangingPunct="1"/>
            <a:endParaRPr lang="pt-BR" sz="2800" dirty="0" smtClean="0"/>
          </a:p>
          <a:p>
            <a:pPr eaLnBrk="1" hangingPunct="1"/>
            <a:r>
              <a:rPr lang="pt-BR" sz="3600" dirty="0" smtClean="0"/>
              <a:t>Não apresente os mesmos dados em uma tabela e figura.</a:t>
            </a:r>
          </a:p>
          <a:p>
            <a:pPr eaLnBrk="1" hangingPunct="1"/>
            <a:endParaRPr lang="pt-BR" sz="3600" dirty="0" smtClean="0"/>
          </a:p>
          <a:p>
            <a:pPr eaLnBrk="1" hangingPunct="1"/>
            <a:r>
              <a:rPr lang="pt-BR" sz="3600" dirty="0" smtClean="0"/>
              <a:t>Quando se referir  a uma figura do texto, "Figura" é abreviado como fig., Por exemplo, Fig. 1. Enquanto que tabela nunca é abreviado, por exemplo, a Tabela 1.</a:t>
            </a:r>
          </a:p>
        </p:txBody>
      </p:sp>
    </p:spTree>
    <p:extLst>
      <p:ext uri="{BB962C8B-B14F-4D97-AF65-F5344CB8AC3E}">
        <p14:creationId xmlns:p14="http://schemas.microsoft.com/office/powerpoint/2010/main" val="1726579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Resultados- Regras simples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434" y="1268414"/>
            <a:ext cx="11857567" cy="5589587"/>
          </a:xfrm>
        </p:spPr>
        <p:txBody>
          <a:bodyPr/>
          <a:lstStyle/>
          <a:p>
            <a:pPr eaLnBrk="1" hangingPunct="1"/>
            <a:endParaRPr lang="pt-BR" sz="2800" dirty="0" smtClean="0"/>
          </a:p>
          <a:p>
            <a:pPr eaLnBrk="1" hangingPunct="1">
              <a:buFont typeface="Symbol" pitchFamily="18" charset="2"/>
              <a:buChar char=""/>
            </a:pPr>
            <a:r>
              <a:rPr lang="pt-BR" sz="3600" dirty="0" smtClean="0"/>
              <a:t>Qualquer tabela ou figura que você apresentar deve ser </a:t>
            </a:r>
            <a:r>
              <a:rPr lang="pt-BR" sz="3600" dirty="0" err="1" smtClean="0"/>
              <a:t>auto-explicativa</a:t>
            </a:r>
            <a:r>
              <a:rPr lang="pt-BR" sz="3600" dirty="0" smtClean="0"/>
              <a:t>.</a:t>
            </a:r>
          </a:p>
          <a:p>
            <a:pPr eaLnBrk="1" hangingPunct="1">
              <a:buFont typeface="Symbol" pitchFamily="18" charset="2"/>
              <a:buChar char=""/>
            </a:pPr>
            <a:endParaRPr lang="pt-BR" sz="3600" dirty="0" smtClean="0"/>
          </a:p>
          <a:p>
            <a:pPr eaLnBrk="1" hangingPunct="1">
              <a:buFont typeface="Symbol" pitchFamily="18" charset="2"/>
              <a:buChar char=""/>
            </a:pPr>
            <a:r>
              <a:rPr lang="pt-BR" sz="3600" b="1" dirty="0" smtClean="0"/>
              <a:t>Qual a "prova de fogo" para as tabelas e figuras?</a:t>
            </a:r>
          </a:p>
          <a:p>
            <a:pPr eaLnBrk="1" hangingPunct="1">
              <a:buFont typeface="Symbol" pitchFamily="18" charset="2"/>
              <a:buChar char=""/>
            </a:pPr>
            <a:endParaRPr lang="pt-BR" sz="3600" dirty="0" smtClean="0"/>
          </a:p>
        </p:txBody>
      </p:sp>
    </p:spTree>
    <p:extLst>
      <p:ext uri="{BB962C8B-B14F-4D97-AF65-F5344CB8AC3E}">
        <p14:creationId xmlns:p14="http://schemas.microsoft.com/office/powerpoint/2010/main" val="3520574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smtClean="0"/>
              <a:t>Resultados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268414"/>
            <a:ext cx="11857567" cy="5589587"/>
          </a:xfrm>
        </p:spPr>
        <p:txBody>
          <a:bodyPr/>
          <a:lstStyle/>
          <a:p>
            <a:pPr eaLnBrk="1" hangingPunct="1"/>
            <a:r>
              <a:rPr lang="pt-BR" smtClean="0"/>
              <a:t>O corpo da seção Resultados é um texto que tem como base os principais resultados e inclui referências a cada uma das tabelas e figuras. </a:t>
            </a:r>
          </a:p>
          <a:p>
            <a:pPr eaLnBrk="1" hangingPunct="1"/>
            <a:endParaRPr lang="pt-BR" smtClean="0"/>
          </a:p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O texto deverá guiar o leitor através de seus resultados salientando aqueles, que fornecem as respostas para a questão ou questões investigadas.</a:t>
            </a:r>
          </a:p>
          <a:p>
            <a:pPr eaLnBrk="1" hangingPunct="1"/>
            <a:endParaRPr lang="pt-BR" sz="2800" smtClean="0"/>
          </a:p>
          <a:p>
            <a:pPr eaLnBrk="1" hangingPunct="1">
              <a:buFontTx/>
              <a:buNone/>
            </a:pPr>
            <a:r>
              <a:rPr lang="pt-BR" sz="280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6093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Resultados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268414"/>
            <a:ext cx="11857567" cy="55895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pt-BR" sz="2800" smtClean="0"/>
          </a:p>
          <a:p>
            <a:pPr eaLnBrk="1" hangingPunct="1">
              <a:lnSpc>
                <a:spcPct val="90000"/>
              </a:lnSpc>
            </a:pPr>
            <a:endParaRPr lang="pt-BR" sz="2800" smtClean="0"/>
          </a:p>
          <a:p>
            <a:pPr eaLnBrk="1" hangingPunct="1">
              <a:lnSpc>
                <a:spcPct val="90000"/>
              </a:lnSpc>
            </a:pPr>
            <a:r>
              <a:rPr lang="pt-BR" sz="2800" smtClean="0"/>
              <a:t>Não use muitas palavras ou palavras longas. Use um esquema para organizar as suas  ideias e ajudar a escrever. Pense sobre a estrutura dos parágrafos e fique atento para o tempo dos verbos.</a:t>
            </a:r>
          </a:p>
          <a:p>
            <a:pPr eaLnBrk="1" hangingPunct="1">
              <a:lnSpc>
                <a:spcPct val="90000"/>
              </a:lnSpc>
            </a:pPr>
            <a:endParaRPr lang="pt-BR" sz="2800" smtClean="0"/>
          </a:p>
          <a:p>
            <a:pPr eaLnBrk="1" hangingPunct="1">
              <a:lnSpc>
                <a:spcPct val="90000"/>
              </a:lnSpc>
            </a:pPr>
            <a:r>
              <a:rPr lang="pt-BR" sz="2800" smtClean="0"/>
              <a:t>Escreva sobre os seus resultados, não sobre tabelas, figuras e estatística.</a:t>
            </a:r>
          </a:p>
          <a:p>
            <a:pPr eaLnBrk="1" hangingPunct="1">
              <a:lnSpc>
                <a:spcPct val="90000"/>
              </a:lnSpc>
            </a:pPr>
            <a:endParaRPr lang="pt-BR" sz="2800" smtClean="0"/>
          </a:p>
        </p:txBody>
      </p:sp>
    </p:spTree>
    <p:extLst>
      <p:ext uri="{BB962C8B-B14F-4D97-AF65-F5344CB8AC3E}">
        <p14:creationId xmlns:p14="http://schemas.microsoft.com/office/powerpoint/2010/main" val="3746837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Quais </a:t>
            </a:r>
            <a:r>
              <a:rPr lang="pt-BR" b="1" dirty="0"/>
              <a:t>as relações entre o projeto de pesquisa, o diário de bordo e o relatório de </a:t>
            </a:r>
            <a:r>
              <a:rPr lang="pt-BR" b="1" dirty="0" smtClean="0"/>
              <a:t>pesquisa ?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b="1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475" y="1815992"/>
            <a:ext cx="6784925" cy="413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945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Resultados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268414"/>
            <a:ext cx="11857567" cy="55895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sz="3600" b="1" smtClean="0"/>
              <a:t>Organize a sua apresentação:</a:t>
            </a:r>
            <a:r>
              <a:rPr lang="pt-BR" sz="3600" smtClean="0"/>
              <a:t> Depois de ter obtido seus resultados e decidido qual a melhor maneira de apresentar cada um, pense sobre como você vai organizá-los .</a:t>
            </a:r>
          </a:p>
          <a:p>
            <a:pPr eaLnBrk="1" hangingPunct="1">
              <a:lnSpc>
                <a:spcPct val="80000"/>
              </a:lnSpc>
            </a:pPr>
            <a:endParaRPr lang="pt-BR" sz="3600" smtClean="0"/>
          </a:p>
          <a:p>
            <a:pPr eaLnBrk="1" hangingPunct="1">
              <a:lnSpc>
                <a:spcPct val="80000"/>
              </a:lnSpc>
            </a:pPr>
            <a:r>
              <a:rPr lang="pt-BR" sz="3600" smtClean="0"/>
              <a:t>Sua análise deve contar uma "história" que leva o leitor através dos passos necessários para responder à pergunta que você formulou na sua introdução. </a:t>
            </a:r>
          </a:p>
          <a:p>
            <a:pPr eaLnBrk="1" hangingPunct="1">
              <a:lnSpc>
                <a:spcPct val="80000"/>
              </a:lnSpc>
            </a:pPr>
            <a:endParaRPr lang="pt-BR" sz="2800" smtClean="0"/>
          </a:p>
        </p:txBody>
      </p:sp>
    </p:spTree>
    <p:extLst>
      <p:ext uri="{BB962C8B-B14F-4D97-AF65-F5344CB8AC3E}">
        <p14:creationId xmlns:p14="http://schemas.microsoft.com/office/powerpoint/2010/main" val="3132194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Resultados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268414"/>
            <a:ext cx="11857567" cy="55895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pt-BR" sz="2800" dirty="0" smtClean="0"/>
          </a:p>
          <a:p>
            <a:pPr eaLnBrk="1" hangingPunct="1">
              <a:lnSpc>
                <a:spcPct val="80000"/>
              </a:lnSpc>
            </a:pPr>
            <a:r>
              <a:rPr lang="pt-BR" sz="3600" dirty="0" smtClean="0"/>
              <a:t>A ordem que seus resultados são apresentados pode ser tão importante para convencer os seus leitores quanto o que você realmente disser no texto. </a:t>
            </a:r>
          </a:p>
        </p:txBody>
      </p:sp>
    </p:spTree>
    <p:extLst>
      <p:ext uri="{BB962C8B-B14F-4D97-AF65-F5344CB8AC3E}">
        <p14:creationId xmlns:p14="http://schemas.microsoft.com/office/powerpoint/2010/main" val="395837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Resultados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268414"/>
            <a:ext cx="11857567" cy="55895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b="1" dirty="0" smtClean="0"/>
              <a:t>	 Como referir-se a quadros e figuras do texto: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t-BR" dirty="0" smtClean="0"/>
          </a:p>
          <a:p>
            <a:pPr eaLnBrk="1" hangingPunct="1">
              <a:lnSpc>
                <a:spcPct val="90000"/>
              </a:lnSpc>
            </a:pPr>
            <a:r>
              <a:rPr lang="pt-BR" sz="3600" dirty="0" smtClean="0"/>
              <a:t>Cada figura e tabela incluídas no artigo devem ser referidas no texto.</a:t>
            </a:r>
          </a:p>
          <a:p>
            <a:pPr eaLnBrk="1" hangingPunct="1">
              <a:lnSpc>
                <a:spcPct val="90000"/>
              </a:lnSpc>
            </a:pPr>
            <a:endParaRPr lang="pt-BR" sz="3600" dirty="0" smtClean="0"/>
          </a:p>
          <a:p>
            <a:pPr eaLnBrk="1" hangingPunct="1">
              <a:lnSpc>
                <a:spcPct val="90000"/>
              </a:lnSpc>
            </a:pPr>
            <a:r>
              <a:rPr lang="pt-BR" sz="3600" dirty="0" smtClean="0"/>
              <a:t> Use frases que chamem a atenção do leitor para a relação ou tendência que você deseja destacar. </a:t>
            </a:r>
          </a:p>
          <a:p>
            <a:pPr eaLnBrk="1" hangingPunct="1">
              <a:lnSpc>
                <a:spcPct val="90000"/>
              </a:lnSpc>
            </a:pPr>
            <a:endParaRPr lang="pt-BR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2352071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Resultados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268414"/>
            <a:ext cx="11857567" cy="55895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800" b="1" smtClean="0"/>
              <a:t>Refira-se à Figura ou Tabela apenas parenteticamente</a:t>
            </a:r>
            <a:r>
              <a:rPr lang="pt-BR" sz="2800" smtClean="0"/>
              <a:t>: </a:t>
            </a:r>
          </a:p>
          <a:p>
            <a:pPr eaLnBrk="1" hangingPunct="1">
              <a:lnSpc>
                <a:spcPct val="90000"/>
              </a:lnSpc>
            </a:pPr>
            <a:endParaRPr lang="pt-BR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sz="2800" i="1" smtClean="0"/>
              <a:t>	As taxas de germinação foram significativamente maiores após 24 h em água corrente do que nos controles (Fig. 4).</a:t>
            </a:r>
            <a:r>
              <a:rPr lang="pt-BR" sz="2800" smtClean="0"/>
              <a:t> </a:t>
            </a:r>
          </a:p>
          <a:p>
            <a:pPr eaLnBrk="1" hangingPunct="1">
              <a:lnSpc>
                <a:spcPct val="90000"/>
              </a:lnSpc>
            </a:pPr>
            <a:endParaRPr lang="pt-BR" sz="2800" smtClean="0"/>
          </a:p>
          <a:p>
            <a:pPr eaLnBrk="1" hangingPunct="1">
              <a:lnSpc>
                <a:spcPct val="90000"/>
              </a:lnSpc>
            </a:pPr>
            <a:r>
              <a:rPr lang="pt-BR" sz="2800" b="1" smtClean="0"/>
              <a:t>Evite frases que não dão qualquer informação que não seja dirigir o leitor para a figura ou tabela</a:t>
            </a:r>
            <a:r>
              <a:rPr lang="pt-BR" sz="2800" smtClean="0"/>
              <a:t>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sz="2800" i="1" smtClean="0"/>
              <a:t>	A Tabela 1 mostra o resumo dos resultados da altura para o  sexo masculino e feminino dos estudantes de biologia.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t-BR" sz="2400" smtClean="0"/>
          </a:p>
          <a:p>
            <a:pPr eaLnBrk="1" hangingPunct="1">
              <a:lnSpc>
                <a:spcPct val="90000"/>
              </a:lnSpc>
            </a:pPr>
            <a:endParaRPr lang="pt-BR" sz="2400" smtClean="0"/>
          </a:p>
          <a:p>
            <a:pPr eaLnBrk="1" hangingPunct="1">
              <a:lnSpc>
                <a:spcPct val="90000"/>
              </a:lnSpc>
            </a:pPr>
            <a:endParaRPr lang="pt-BR" sz="2400" i="1" smtClean="0"/>
          </a:p>
        </p:txBody>
      </p:sp>
    </p:spTree>
    <p:extLst>
      <p:ext uri="{BB962C8B-B14F-4D97-AF65-F5344CB8AC3E}">
        <p14:creationId xmlns:p14="http://schemas.microsoft.com/office/powerpoint/2010/main" val="111090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600" smtClean="0"/>
              <a:t>RESUMO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pt-BR" dirty="0" smtClean="0"/>
          </a:p>
          <a:p>
            <a:pPr eaLnBrk="1" hangingPunct="1">
              <a:buFontTx/>
              <a:buNone/>
            </a:pPr>
            <a:endParaRPr lang="pt-BR" dirty="0" smtClean="0"/>
          </a:p>
          <a:p>
            <a:pPr eaLnBrk="1" hangingPunct="1">
              <a:buFontTx/>
              <a:buNone/>
            </a:pPr>
            <a:r>
              <a:rPr lang="pt-BR" sz="3600" dirty="0" smtClean="0"/>
              <a:t>Função:  sumariza em poucas palavras os principais aspectos do artigo científico na seguinte sequência: </a:t>
            </a:r>
          </a:p>
          <a:p>
            <a:pPr eaLnBrk="1" hangingPunct="1"/>
            <a:endParaRPr lang="pt-BR" dirty="0" smtClean="0"/>
          </a:p>
          <a:p>
            <a:pPr eaLnBrk="1" hangingPunct="1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908033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600" smtClean="0"/>
              <a:t>RESUMO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4418" y="1341439"/>
            <a:ext cx="10957983" cy="478472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pt-BR" dirty="0" smtClean="0"/>
          </a:p>
          <a:p>
            <a:pPr eaLnBrk="1" hangingPunct="1"/>
            <a:r>
              <a:rPr lang="pt-BR" sz="3600" dirty="0" smtClean="0"/>
              <a:t>A questão que foi investigada </a:t>
            </a:r>
            <a:r>
              <a:rPr lang="pt-BR" sz="3600" b="1" dirty="0" smtClean="0"/>
              <a:t>(da Introdução). </a:t>
            </a:r>
            <a:r>
              <a:rPr lang="pt-BR" sz="3600" dirty="0" smtClean="0"/>
              <a:t>Coloque o objetivo do seu trabalho logo na primeira ou segunda sentença. </a:t>
            </a:r>
          </a:p>
          <a:p>
            <a:pPr eaLnBrk="1" hangingPunct="1"/>
            <a:endParaRPr lang="pt-BR" sz="3600" dirty="0" smtClean="0"/>
          </a:p>
          <a:p>
            <a:pPr eaLnBrk="1" hangingPunct="1"/>
            <a:r>
              <a:rPr lang="pt-BR" sz="3600" dirty="0" smtClean="0"/>
              <a:t>O delineamento experimental e os métodos utilizados, </a:t>
            </a:r>
            <a:r>
              <a:rPr lang="pt-BR" sz="3600" b="1" dirty="0" smtClean="0"/>
              <a:t>(de material e  métodos). </a:t>
            </a:r>
          </a:p>
          <a:p>
            <a:pPr eaLnBrk="1" hangingPunct="1"/>
            <a:endParaRPr lang="pt-BR" dirty="0" smtClean="0"/>
          </a:p>
          <a:p>
            <a:pPr eaLnBrk="1" hangingPunct="1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4066400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RESUMO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pt-BR" sz="3600" dirty="0" smtClean="0"/>
              <a:t>As principais conclusões-chave, incluindo resultados quantitativos, ou tendências (</a:t>
            </a:r>
            <a:r>
              <a:rPr lang="pt-BR" sz="3600" b="1" dirty="0" smtClean="0"/>
              <a:t>de Resultados</a:t>
            </a:r>
            <a:r>
              <a:rPr lang="pt-BR" sz="3600" dirty="0" smtClean="0"/>
              <a:t>). </a:t>
            </a:r>
          </a:p>
          <a:p>
            <a:pPr eaLnBrk="1" hangingPunct="1">
              <a:lnSpc>
                <a:spcPct val="90000"/>
              </a:lnSpc>
            </a:pPr>
            <a:endParaRPr lang="pt-BR" sz="3600" dirty="0" smtClean="0"/>
          </a:p>
          <a:p>
            <a:pPr algn="just" eaLnBrk="1" hangingPunct="1">
              <a:lnSpc>
                <a:spcPct val="90000"/>
              </a:lnSpc>
              <a:buFont typeface="Symbol" pitchFamily="18" charset="2"/>
              <a:buChar char=""/>
            </a:pPr>
            <a:r>
              <a:rPr lang="pt-BR" sz="3600" dirty="0" smtClean="0"/>
              <a:t>Um breve resumo das  suas interpretações e conclusões. (</a:t>
            </a:r>
            <a:r>
              <a:rPr lang="pt-BR" sz="3600" b="1" dirty="0" smtClean="0"/>
              <a:t>da discussão</a:t>
            </a:r>
            <a:r>
              <a:rPr lang="pt-BR" sz="3600" dirty="0" smtClean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2092482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RESUMO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pt-BR" sz="3600" dirty="0" smtClean="0"/>
              <a:t>Deve ser mantido em até 2000 caracteres  no máximo.</a:t>
            </a:r>
          </a:p>
          <a:p>
            <a:pPr eaLnBrk="1" hangingPunct="1"/>
            <a:endParaRPr lang="pt-BR" sz="3600" dirty="0" smtClean="0"/>
          </a:p>
          <a:p>
            <a:pPr eaLnBrk="1" hangingPunct="1"/>
            <a:r>
              <a:rPr lang="pt-BR" sz="3600" dirty="0" smtClean="0"/>
              <a:t>O Resumo ajuda os leitores a decidir se querem ler o resto do artigo, ou pode ser a única parte que podem obter por via eletrônica.</a:t>
            </a:r>
          </a:p>
        </p:txBody>
      </p:sp>
    </p:spTree>
    <p:extLst>
      <p:ext uri="{BB962C8B-B14F-4D97-AF65-F5344CB8AC3E}">
        <p14:creationId xmlns:p14="http://schemas.microsoft.com/office/powerpoint/2010/main" val="36308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smtClean="0"/>
              <a:t>Você tem informação suficiente no seu Resumo?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pt-BR" sz="3200" dirty="0" smtClean="0"/>
              <a:t>Uma regra básica é a de imaginar que você é um outro pesquisador.</a:t>
            </a:r>
          </a:p>
          <a:p>
            <a:pPr eaLnBrk="1" hangingPunct="1">
              <a:buFontTx/>
              <a:buNone/>
            </a:pPr>
            <a:r>
              <a:rPr lang="pt-BR" sz="3200" dirty="0" smtClean="0"/>
              <a:t> </a:t>
            </a:r>
          </a:p>
          <a:p>
            <a:pPr eaLnBrk="1" hangingPunct="1"/>
            <a:r>
              <a:rPr lang="pt-BR" sz="3200" dirty="0" smtClean="0"/>
              <a:t>Se o seu Resumo for a única parte do documento que você poderia acessar, você estaria satisfeito com as informações apresentadas nele ?</a:t>
            </a:r>
          </a:p>
        </p:txBody>
      </p:sp>
    </p:spTree>
    <p:extLst>
      <p:ext uri="{BB962C8B-B14F-4D97-AF65-F5344CB8AC3E}">
        <p14:creationId xmlns:p14="http://schemas.microsoft.com/office/powerpoint/2010/main" val="1750396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Um resumo </a:t>
            </a:r>
            <a:r>
              <a:rPr lang="pt-BR" b="1" smtClean="0"/>
              <a:t>NÃO</a:t>
            </a:r>
            <a:r>
              <a:rPr lang="pt-BR" smtClean="0"/>
              <a:t> deve conter: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smtClean="0"/>
              <a:t>referências outros artigos;</a:t>
            </a:r>
          </a:p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abreviaturas ou termos que podem ser confusos para os leitores; </a:t>
            </a:r>
          </a:p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qualquer tipo de ilustração, figura ou tabela, ou referências a eles.</a:t>
            </a:r>
          </a:p>
        </p:txBody>
      </p:sp>
    </p:spTree>
    <p:extLst>
      <p:ext uri="{BB962C8B-B14F-4D97-AF65-F5344CB8AC3E}">
        <p14:creationId xmlns:p14="http://schemas.microsoft.com/office/powerpoint/2010/main" val="3180144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Qual a importância do plano de pesquisa e em que fase ele deve ser elaborado?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4"/>
          </p:nvPr>
        </p:nvSpPr>
        <p:spPr>
          <a:xfrm>
            <a:off x="304800" y="1549400"/>
            <a:ext cx="10972800" cy="5105400"/>
          </a:xfrm>
        </p:spPr>
        <p:txBody>
          <a:bodyPr>
            <a:normAutofit fontScale="92500" lnSpcReduction="20000"/>
          </a:bodyPr>
          <a:lstStyle/>
          <a:p>
            <a:endParaRPr lang="pt-BR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685800" indent="-685800" algn="l">
              <a:buFont typeface="Wingdings" pitchFamily="2" charset="2"/>
              <a:buChar char="§"/>
            </a:pPr>
            <a:r>
              <a:rPr lang="pt-BR" sz="42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Previsão </a:t>
            </a:r>
            <a:r>
              <a:rPr lang="pt-BR" sz="42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de custos, materiais e métodos a serem empregados na pesquisa</a:t>
            </a:r>
            <a:r>
              <a:rPr lang="pt-BR" sz="42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685800" indent="-685800" algn="l">
              <a:buFont typeface="Wingdings" pitchFamily="2" charset="2"/>
              <a:buChar char="§"/>
            </a:pPr>
            <a:r>
              <a:rPr lang="pt-BR" sz="42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Planejamento das dificuldades a serem enfrentadas.</a:t>
            </a:r>
          </a:p>
          <a:p>
            <a:pPr marL="685800" indent="-685800" algn="l">
              <a:buFont typeface="Wingdings" pitchFamily="2" charset="2"/>
              <a:buChar char="§"/>
            </a:pPr>
            <a:r>
              <a:rPr lang="pt-BR" sz="42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Acompanhamento da evolução do  trabalho do aluno através do cronograma  detalhado.</a:t>
            </a:r>
          </a:p>
          <a:p>
            <a:pPr marL="685800" indent="-685800" algn="l">
              <a:buFont typeface="Wingdings" pitchFamily="2" charset="2"/>
              <a:buChar char="§"/>
            </a:pPr>
            <a:r>
              <a:rPr lang="pt-BR" sz="42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Possibilidade de conseguir recurso.</a:t>
            </a:r>
          </a:p>
          <a:p>
            <a:pPr marL="685800" indent="-685800" algn="l">
              <a:buFont typeface="Wingdings" pitchFamily="2" charset="2"/>
              <a:buChar char="§"/>
            </a:pPr>
            <a:r>
              <a:rPr lang="pt-BR" sz="42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Organização </a:t>
            </a:r>
            <a:r>
              <a:rPr lang="pt-BR" sz="42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do diário de </a:t>
            </a:r>
            <a:r>
              <a:rPr lang="pt-BR" sz="42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bordo.</a:t>
            </a:r>
            <a:endParaRPr lang="pt-BR" sz="42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0487169"/>
      </p:ext>
    </p:extLst>
  </p:cSld>
  <p:clrMapOvr>
    <a:masterClrMapping/>
  </p:clrMapOvr>
  <p:transition xmlns:p14="http://schemas.microsoft.com/office/powerpoint/2010/main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smtClean="0"/>
              <a:t>Estratégia para escrever um resumo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10972800" cy="4997450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pt-BR" sz="3600" dirty="0" smtClean="0"/>
              <a:t>O resumo, por definição, deve ser escrito por último.</a:t>
            </a:r>
          </a:p>
          <a:p>
            <a:pPr algn="just" eaLnBrk="1" hangingPunct="1"/>
            <a:r>
              <a:rPr lang="pt-BR" sz="3600" dirty="0" smtClean="0"/>
              <a:t>Organizar sentenças ou frases-chave de cada seção numa sequencia que resuma o artigo. </a:t>
            </a:r>
          </a:p>
          <a:p>
            <a:pPr algn="just" eaLnBrk="1" hangingPunct="1"/>
            <a:r>
              <a:rPr lang="pt-BR" sz="3600" dirty="0" smtClean="0"/>
              <a:t>Rever, adicionar ou retirar palavras para tornar o resumo coeso e claro. </a:t>
            </a:r>
          </a:p>
        </p:txBody>
      </p:sp>
    </p:spTree>
    <p:extLst>
      <p:ext uri="{BB962C8B-B14F-4D97-AF65-F5344CB8AC3E}">
        <p14:creationId xmlns:p14="http://schemas.microsoft.com/office/powerpoint/2010/main" val="963461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Confira o seu trabalho: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pt-BR" sz="3600" dirty="0" smtClean="0"/>
              <a:t>Verifique se as informações do resumo concordam totalmente com o que está escrito no artigo.</a:t>
            </a:r>
          </a:p>
          <a:p>
            <a:pPr eaLnBrk="1" hangingPunct="1"/>
            <a:endParaRPr lang="pt-BR" sz="3600" dirty="0" smtClean="0"/>
          </a:p>
          <a:p>
            <a:pPr eaLnBrk="1" hangingPunct="1"/>
            <a:r>
              <a:rPr lang="pt-BR" sz="3600" dirty="0" smtClean="0"/>
              <a:t>Confirme se todas as informações que estão no resumo realmente aparecem no corpo do documento. </a:t>
            </a:r>
          </a:p>
        </p:txBody>
      </p:sp>
    </p:spTree>
    <p:extLst>
      <p:ext uri="{BB962C8B-B14F-4D97-AF65-F5344CB8AC3E}">
        <p14:creationId xmlns:p14="http://schemas.microsoft.com/office/powerpoint/2010/main" val="2275699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Observem o material apresentado e discuta com seus colegas.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2" b="67179"/>
          <a:stretch/>
        </p:blipFill>
        <p:spPr>
          <a:xfrm>
            <a:off x="895795" y="1825625"/>
            <a:ext cx="9134470" cy="426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585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/>
          </p:cNvSpPr>
          <p:nvPr>
            <p:ph type="title"/>
          </p:nvPr>
        </p:nvSpPr>
        <p:spPr>
          <a:xfrm>
            <a:off x="685800" y="292100"/>
            <a:ext cx="9626600" cy="1308100"/>
          </a:xfrm>
          <a:ln>
            <a:miter lim="800000"/>
            <a:headEnd/>
            <a:tailEnd/>
          </a:ln>
        </p:spPr>
        <p:txBody>
          <a:bodyPr>
            <a:normAutofit/>
          </a:bodyPr>
          <a:lstStyle>
            <a:extLst/>
          </a:lstStyle>
          <a:p>
            <a:pPr algn="ctr"/>
            <a:r>
              <a:rPr lang="pt-BR" sz="4000" b="1" dirty="0"/>
              <a:t>Quais as relações entre o projeto de pesquisa, o diário de bordo e o relatório de pesquisa ?</a:t>
            </a:r>
            <a:endParaRPr lang="pt-BR" altLang="pt-BR" sz="4000" b="1" dirty="0">
              <a:latin typeface="Trebuchet MS" panose="020B0603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35" y="1892300"/>
            <a:ext cx="9538166" cy="4845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7271543"/>
      </p:ext>
    </p:extLst>
  </p:cSld>
  <p:clrMapOvr>
    <a:masterClrMapping/>
  </p:clrMapOvr>
  <p:transition xmlns:p14="http://schemas.microsoft.com/office/powerpoint/2010/main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das discussões nos grupos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5"/>
          </p:nvPr>
        </p:nvSpPr>
        <p:spPr>
          <a:xfrm>
            <a:off x="749300" y="1701800"/>
            <a:ext cx="8496300" cy="4508500"/>
          </a:xfrm>
        </p:spPr>
        <p:txBody>
          <a:bodyPr>
            <a:norm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pt-BR" dirty="0" smtClean="0"/>
              <a:t>Cada grupo irá escrever em uma folha de cartolina suas principais conclusões sobre as relações entre o projeto de pesquisa, o diário de bordo e o relatório.( </a:t>
            </a:r>
            <a:r>
              <a:rPr lang="pt-BR" dirty="0"/>
              <a:t>O</a:t>
            </a:r>
            <a:r>
              <a:rPr lang="pt-BR" dirty="0" smtClean="0"/>
              <a:t>bservar </a:t>
            </a:r>
            <a:r>
              <a:rPr lang="pt-BR" dirty="0"/>
              <a:t>estrutura básica e </a:t>
            </a:r>
            <a:r>
              <a:rPr lang="pt-BR" dirty="0" smtClean="0"/>
              <a:t>linguagem.)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dirty="0" smtClean="0"/>
              <a:t>Reserve esse material.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dirty="0" smtClean="0"/>
              <a:t>Ao final da oficina cada grupo fará uma apresentação de 5 minutos sobre os pontos mais importantes que foram discutidos e que contribuíram de forma mais impactante para a aprendizagem.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546446"/>
      </p:ext>
    </p:extLst>
  </p:cSld>
  <p:clrMapOvr>
    <a:masterClrMapping/>
  </p:clrMapOvr>
  <p:transition xmlns:p14="http://schemas.microsoft.com/office/powerpoint/2010/main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/>
          </p:cNvSpPr>
          <p:nvPr>
            <p:ph type="title"/>
          </p:nvPr>
        </p:nvSpPr>
        <p:spPr>
          <a:xfrm>
            <a:off x="685800" y="292100"/>
            <a:ext cx="9626600" cy="1308100"/>
          </a:xfrm>
          <a:ln>
            <a:miter lim="800000"/>
            <a:headEnd/>
            <a:tailEnd/>
          </a:ln>
        </p:spPr>
        <p:txBody>
          <a:bodyPr>
            <a:normAutofit/>
          </a:bodyPr>
          <a:lstStyle>
            <a:extLst/>
          </a:lstStyle>
          <a:p>
            <a:pPr algn="ctr"/>
            <a:r>
              <a:rPr lang="pt-BR" sz="4000" b="1" dirty="0" smtClean="0"/>
              <a:t>Exemplos de como um diário de bordo auxilia num relatório de pesquisa.</a:t>
            </a:r>
            <a:endParaRPr lang="pt-BR" altLang="pt-BR" sz="4000" b="1" dirty="0">
              <a:latin typeface="Trebuchet MS" panose="020B0603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35" y="1892300"/>
            <a:ext cx="9538166" cy="4845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7114251"/>
      </p:ext>
    </p:extLst>
  </p:cSld>
  <p:clrMapOvr>
    <a:masterClrMapping/>
  </p:clrMapOvr>
  <p:transition xmlns:p14="http://schemas.microsoft.com/office/powerpoint/2010/main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Pesquisa bibliográfica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406769"/>
            <a:ext cx="10515600" cy="5317588"/>
          </a:xfrm>
        </p:spPr>
        <p:txBody>
          <a:bodyPr>
            <a:normAutofit lnSpcReduction="10000"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Google </a:t>
            </a:r>
            <a:r>
              <a:rPr lang="pt-BR" dirty="0"/>
              <a:t>acadêmico é um “Google” só para artigos científicos. Indo nele, você vai encontrar mais facilmente o que precisa, o site é </a:t>
            </a:r>
            <a:r>
              <a:rPr lang="pt-BR" u="sng" dirty="0">
                <a:hlinkClick r:id="rId2"/>
              </a:rPr>
              <a:t>http://scholar.google.com.br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1384" y="1406769"/>
            <a:ext cx="4253001" cy="365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025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Pesquisa bibliográfica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868" t="77011" r="55116" b="1606"/>
          <a:stretch/>
        </p:blipFill>
        <p:spPr>
          <a:xfrm>
            <a:off x="3318603" y="3101848"/>
            <a:ext cx="4798271" cy="301660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223890" y="1463040"/>
            <a:ext cx="101426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Realize uma pesquisa no </a:t>
            </a:r>
            <a:r>
              <a:rPr lang="pt-BR" sz="3200" dirty="0" err="1" smtClean="0"/>
              <a:t>google</a:t>
            </a:r>
            <a:r>
              <a:rPr lang="pt-BR" sz="3200" dirty="0" smtClean="0"/>
              <a:t> acadêmico com as Palavras-chave do projeto que você está trabalhando.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05710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</a:t>
            </a:r>
            <a:r>
              <a:rPr lang="pt-BR" dirty="0" smtClean="0"/>
              <a:t>xercício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Escreva um texto de um parágrafo  relatando alguns aspectos do seu projeto tais como: </a:t>
            </a:r>
          </a:p>
          <a:p>
            <a:r>
              <a:rPr lang="pt-BR" dirty="0"/>
              <a:t>D</a:t>
            </a:r>
            <a:r>
              <a:rPr lang="pt-BR" dirty="0" smtClean="0"/>
              <a:t>escreva </a:t>
            </a:r>
            <a:r>
              <a:rPr lang="pt-BR" dirty="0"/>
              <a:t>detalhadamente como foi realizada a pesquisa, se foi </a:t>
            </a:r>
            <a:r>
              <a:rPr lang="pt-BR" dirty="0" smtClean="0"/>
              <a:t>através de um experimento ou  </a:t>
            </a:r>
            <a:r>
              <a:rPr lang="pt-BR" dirty="0"/>
              <a:t>de questionário e/ou entrevista , quantas pessoas foram pesquisadas</a:t>
            </a:r>
            <a:r>
              <a:rPr lang="pt-BR" dirty="0" smtClean="0"/>
              <a:t>,  </a:t>
            </a:r>
            <a:r>
              <a:rPr lang="pt-BR" dirty="0"/>
              <a:t>o local onde o trabalho foi </a:t>
            </a:r>
            <a:r>
              <a:rPr lang="pt-BR" dirty="0" smtClean="0"/>
              <a:t>realizado, </a:t>
            </a:r>
            <a:r>
              <a:rPr lang="pt-BR" dirty="0"/>
              <a:t>período de realização do </a:t>
            </a:r>
            <a:r>
              <a:rPr lang="pt-BR" dirty="0" smtClean="0"/>
              <a:t>estudo.</a:t>
            </a:r>
          </a:p>
          <a:p>
            <a:r>
              <a:rPr lang="pt-BR" dirty="0" smtClean="0"/>
              <a:t>Esse relato </a:t>
            </a:r>
            <a:r>
              <a:rPr lang="pt-BR" b="1" dirty="0" smtClean="0"/>
              <a:t>pode ser fictício</a:t>
            </a:r>
            <a:r>
              <a:rPr lang="pt-BR" dirty="0" smtClean="0"/>
              <a:t>, é somente um exercício de redação.</a:t>
            </a:r>
          </a:p>
          <a:p>
            <a:r>
              <a:rPr lang="pt-BR" dirty="0" smtClean="0"/>
              <a:t>Esse relato não vai ser entregue, é só para você.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16513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ÍNDICE DE LEGIBILIDADE DE UM TEXTO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Esse tema começou a preocupar os  americanos há mais de 70 anos. Várias pesquisas foram realizadas e um dos resultados foi o teste de legibilidade, adaptado para o português por Alberto </a:t>
            </a:r>
            <a:r>
              <a:rPr lang="pt-BR" dirty="0" err="1" smtClean="0"/>
              <a:t>Dines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1328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t-BR" dirty="0"/>
              <a:t>Revisar as linhas gerais de elaboração de um projeto de </a:t>
            </a:r>
            <a:r>
              <a:rPr lang="pt-BR" dirty="0" smtClean="0"/>
              <a:t>pesquisa.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endParaRPr lang="pt-BR" sz="3200" dirty="0" smtClean="0"/>
          </a:p>
          <a:p>
            <a:pPr algn="just"/>
            <a:endParaRPr lang="pt-BR" sz="3200" dirty="0"/>
          </a:p>
          <a:p>
            <a:pPr algn="just"/>
            <a:endParaRPr lang="pt-BR" sz="3200" dirty="0" smtClean="0"/>
          </a:p>
          <a:p>
            <a:pPr algn="just"/>
            <a:endParaRPr lang="pt-BR" sz="3200" dirty="0"/>
          </a:p>
          <a:p>
            <a:pPr algn="just"/>
            <a:endParaRPr lang="pt-BR" sz="3200" dirty="0" smtClean="0"/>
          </a:p>
          <a:p>
            <a:pPr algn="just"/>
            <a:endParaRPr lang="pt-BR" sz="3200" dirty="0"/>
          </a:p>
          <a:p>
            <a:pPr algn="just"/>
            <a:r>
              <a:rPr lang="pt-BR" sz="3200" b="1" dirty="0"/>
              <a:t>V</a:t>
            </a:r>
            <a:r>
              <a:rPr lang="pt-BR" sz="3200" b="1" dirty="0" smtClean="0"/>
              <a:t>erificando </a:t>
            </a:r>
            <a:r>
              <a:rPr lang="pt-BR" sz="3200" b="1" dirty="0"/>
              <a:t>sua estrutura, linguagem e </a:t>
            </a:r>
            <a:r>
              <a:rPr lang="pt-BR" sz="3200" b="1" dirty="0" smtClean="0"/>
              <a:t>apresentação.</a:t>
            </a:r>
          </a:p>
          <a:p>
            <a:pPr algn="just"/>
            <a:r>
              <a:rPr lang="pt-BR" sz="3200" b="1" dirty="0" smtClean="0"/>
              <a:t>Leitura  comentada do texto sobre projetos.</a:t>
            </a:r>
          </a:p>
          <a:p>
            <a:pPr algn="just"/>
            <a:r>
              <a:rPr kumimoji="1" lang="pt-BR" altLang="pt-BR" sz="3200" b="1" dirty="0" smtClean="0"/>
              <a:t>Observe o tempo dos verbos.</a:t>
            </a:r>
          </a:p>
          <a:p>
            <a:pPr algn="just"/>
            <a:endParaRPr kumimoji="1" lang="pt-BR" altLang="pt-BR" sz="3200" b="1" dirty="0" smtClean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5" b="67180"/>
          <a:stretch/>
        </p:blipFill>
        <p:spPr>
          <a:xfrm>
            <a:off x="1117600" y="1949477"/>
            <a:ext cx="7385734" cy="256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988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Eis </a:t>
            </a:r>
            <a:r>
              <a:rPr lang="pt-BR" dirty="0" smtClean="0"/>
              <a:t>a </a:t>
            </a:r>
            <a:r>
              <a:rPr lang="pt-BR" dirty="0"/>
              <a:t>fórmula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pt-BR" sz="3300" b="1" dirty="0"/>
              <a:t>Conte as palavras do parágrafo.</a:t>
            </a:r>
          </a:p>
          <a:p>
            <a:pPr lvl="0"/>
            <a:r>
              <a:rPr lang="pt-BR" sz="3300" b="1" dirty="0"/>
              <a:t>Conte as frases ( cada frase termina por ponto).</a:t>
            </a:r>
          </a:p>
          <a:p>
            <a:pPr lvl="0"/>
            <a:r>
              <a:rPr lang="pt-BR" sz="3300" b="1" dirty="0"/>
              <a:t>Divida o número de palavras pelo número de frases. Assim você terá a média de palavra/frase do texto.</a:t>
            </a:r>
          </a:p>
          <a:p>
            <a:pPr lvl="0"/>
            <a:r>
              <a:rPr lang="pt-BR" sz="3300" b="1" dirty="0"/>
              <a:t>Some a média da palavra/frase do texto  com o número de polissílabos.</a:t>
            </a:r>
          </a:p>
          <a:p>
            <a:pPr lvl="0"/>
            <a:r>
              <a:rPr lang="pt-BR" sz="3300" b="1" dirty="0"/>
              <a:t>Multiplique o resultado por 0,4 ( média de letras por palavra na frase de língua portuguesa</a:t>
            </a:r>
            <a:r>
              <a:rPr lang="pt-BR" sz="3300" b="1" dirty="0" smtClean="0"/>
              <a:t>).</a:t>
            </a:r>
            <a:endParaRPr lang="pt-BR" sz="3300" b="1" dirty="0"/>
          </a:p>
          <a:p>
            <a:pPr lvl="0"/>
            <a:r>
              <a:rPr lang="pt-BR" sz="3300" b="1" dirty="0"/>
              <a:t>O produto da multiplicação é o índice de legibilidade.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40190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Possíveis resultados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/>
              <a:t> </a:t>
            </a:r>
          </a:p>
          <a:p>
            <a:r>
              <a:rPr lang="pt-BR" sz="3900" b="1" dirty="0"/>
              <a:t>1 a 7; </a:t>
            </a:r>
            <a:r>
              <a:rPr lang="pt-BR" sz="3900" b="1" dirty="0" smtClean="0"/>
              <a:t>histórias </a:t>
            </a:r>
            <a:r>
              <a:rPr lang="pt-BR" sz="3900" b="1" dirty="0"/>
              <a:t>em </a:t>
            </a:r>
            <a:r>
              <a:rPr lang="pt-BR" sz="3900" b="1" dirty="0" smtClean="0"/>
              <a:t>quadrinhos</a:t>
            </a:r>
          </a:p>
          <a:p>
            <a:r>
              <a:rPr lang="pt-BR" sz="3900" b="1" dirty="0" smtClean="0"/>
              <a:t>8 a 10: excepcional</a:t>
            </a:r>
          </a:p>
          <a:p>
            <a:r>
              <a:rPr lang="pt-BR" sz="3900" b="1" dirty="0" smtClean="0"/>
              <a:t>11 a 15: ótimo</a:t>
            </a:r>
          </a:p>
          <a:p>
            <a:r>
              <a:rPr lang="pt-BR" sz="3900" b="1" dirty="0" smtClean="0"/>
              <a:t>16 a 19; pequena dificuldade</a:t>
            </a:r>
          </a:p>
          <a:p>
            <a:r>
              <a:rPr lang="pt-BR" sz="3900" b="1" dirty="0" smtClean="0"/>
              <a:t> 20 a 30 : muito difícil</a:t>
            </a:r>
          </a:p>
          <a:p>
            <a:r>
              <a:rPr lang="pt-BR" sz="3900" b="1" dirty="0" smtClean="0"/>
              <a:t>31 </a:t>
            </a:r>
            <a:r>
              <a:rPr lang="pt-BR" sz="3900" b="1" dirty="0"/>
              <a:t>a 40: linguagem técnica</a:t>
            </a:r>
          </a:p>
          <a:p>
            <a:r>
              <a:rPr lang="pt-BR" sz="3900" b="1" dirty="0" smtClean="0"/>
              <a:t>Acima </a:t>
            </a:r>
            <a:r>
              <a:rPr lang="pt-BR" sz="3900" b="1" dirty="0"/>
              <a:t>de 41: nebulosidade</a:t>
            </a:r>
          </a:p>
          <a:p>
            <a:r>
              <a:rPr lang="pt-BR" dirty="0"/>
              <a:t> 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49796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Testemos o parágrafo: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sz="4500" b="1" i="1" dirty="0" smtClean="0"/>
              <a:t>“</a:t>
            </a:r>
            <a:r>
              <a:rPr lang="pt-BR" sz="4500" b="1" i="1" dirty="0"/>
              <a:t>Em boca fechada não entra mosca”, diz a avó repressora. “Quem não erra perde a chance de acertar’ responde o neto sabido . Ele aprendeu que, nas organizações modernas, a competição é o primeiro mandamento. E, cada vez mais, impõe-se a necessidade de falar em público. Muitos servidores, porém, concordam com a vovó. Estremecem só de imaginar a hipótese de abrir a boca diante de uma plateia. Dizem que não nasceram para os refletores. Falta-lhes vocação. A ciência prova o contrário. Falar bem não é dom divino. Falar bem- como nadar bem, escrever bem, saltar bem- é habilidade. Exige treino</a:t>
            </a:r>
            <a:r>
              <a:rPr lang="pt-BR" sz="4000" i="1" dirty="0"/>
              <a:t>. </a:t>
            </a:r>
            <a:endParaRPr lang="pt-BR" sz="40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46923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Confira: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b="1" dirty="0" smtClean="0"/>
              <a:t>Palavras </a:t>
            </a:r>
            <a:r>
              <a:rPr lang="pt-BR" b="1" dirty="0"/>
              <a:t>do parágrafo: 101.</a:t>
            </a:r>
          </a:p>
          <a:p>
            <a:pPr lvl="0"/>
            <a:r>
              <a:rPr lang="pt-BR" b="1" dirty="0"/>
              <a:t>Número de frases: 12</a:t>
            </a:r>
          </a:p>
          <a:p>
            <a:pPr lvl="0"/>
            <a:r>
              <a:rPr lang="pt-BR" b="1" dirty="0"/>
              <a:t>Média de palavra-frase ( 101÷ 12) : 8,41</a:t>
            </a:r>
          </a:p>
          <a:p>
            <a:pPr lvl="0"/>
            <a:r>
              <a:rPr lang="pt-BR" b="1" dirty="0"/>
              <a:t> 8,41 + 12 ( número de polissílabos)= 20,41</a:t>
            </a:r>
          </a:p>
          <a:p>
            <a:pPr lvl="0"/>
            <a:r>
              <a:rPr lang="pt-BR" b="1" dirty="0"/>
              <a:t>20,42X 0,4= 8,16</a:t>
            </a:r>
          </a:p>
          <a:p>
            <a:pPr lvl="0"/>
            <a:r>
              <a:rPr lang="pt-BR" b="1" dirty="0"/>
              <a:t>Resultado : legibilidade excepcional.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5399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Exercício: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/>
              <a:t>Avalie </a:t>
            </a:r>
            <a:r>
              <a:rPr lang="pt-BR" b="1" dirty="0"/>
              <a:t>o</a:t>
            </a:r>
            <a:r>
              <a:rPr lang="pt-BR" b="1" dirty="0" smtClean="0"/>
              <a:t> </a:t>
            </a:r>
            <a:r>
              <a:rPr lang="pt-BR" b="1" dirty="0"/>
              <a:t>texto </a:t>
            </a:r>
            <a:r>
              <a:rPr lang="pt-BR" b="1" dirty="0" smtClean="0"/>
              <a:t> que você escreveu: </a:t>
            </a:r>
            <a:r>
              <a:rPr lang="pt-BR" b="1" dirty="0"/>
              <a:t>lembre-se que a </a:t>
            </a:r>
            <a:r>
              <a:rPr lang="pt-BR" b="1" dirty="0" smtClean="0"/>
              <a:t>receita </a:t>
            </a:r>
            <a:r>
              <a:rPr lang="pt-BR" b="1" dirty="0"/>
              <a:t>deve ser aplicada de parágrafo em parágrafo. Se o resultado ficar acima de 15, abra o olho.  Você tem dois caminhos. Um : diminua o tamanho </a:t>
            </a:r>
            <a:r>
              <a:rPr lang="pt-BR" b="1" dirty="0" smtClean="0"/>
              <a:t>das </a:t>
            </a:r>
            <a:r>
              <a:rPr lang="pt-BR" b="1" dirty="0"/>
              <a:t>frases. O outro: mande algumas polissílabas dar umas voltinhas por aí. O melhor: abuse de ambos</a:t>
            </a:r>
            <a:r>
              <a:rPr lang="pt-BR" b="1" dirty="0" smtClean="0"/>
              <a:t>.</a:t>
            </a:r>
          </a:p>
          <a:p>
            <a:r>
              <a:rPr lang="pt-BR" b="1" dirty="0" smtClean="0"/>
              <a:t>A seguir vamos apresentar algumas dicas para melhorar seu texto.</a:t>
            </a:r>
            <a:endParaRPr lang="pt-BR" b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5775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Redação científica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pt-BR" dirty="0" smtClean="0"/>
              <a:t>“</a:t>
            </a:r>
            <a:r>
              <a:rPr lang="pt-BR" b="1" dirty="0"/>
              <a:t>A linguagem científica precisa ser clara e precisa.</a:t>
            </a:r>
          </a:p>
          <a:p>
            <a:pPr marL="609600" indent="-609600">
              <a:lnSpc>
                <a:spcPct val="90000"/>
              </a:lnSpc>
            </a:pPr>
            <a:endParaRPr lang="pt-BR" b="1" dirty="0"/>
          </a:p>
          <a:p>
            <a:pPr marL="609600" indent="-609600">
              <a:lnSpc>
                <a:spcPct val="90000"/>
              </a:lnSpc>
            </a:pPr>
            <a:r>
              <a:rPr lang="pt-BR" b="1" dirty="0"/>
              <a:t>Frases com muitas palavras  devem ser substituídas por uma ou poucas palavras equivalentes.</a:t>
            </a:r>
          </a:p>
          <a:p>
            <a:pPr marL="609600" indent="-609600">
              <a:lnSpc>
                <a:spcPct val="90000"/>
              </a:lnSpc>
            </a:pPr>
            <a:endParaRPr lang="pt-BR" b="1" dirty="0"/>
          </a:p>
          <a:p>
            <a:pPr marL="609600" indent="-609600">
              <a:lnSpc>
                <a:spcPct val="90000"/>
              </a:lnSpc>
            </a:pPr>
            <a:r>
              <a:rPr lang="pt-BR" b="1" dirty="0"/>
              <a:t>O que torna seu texto melhor e mais conciso.</a:t>
            </a:r>
            <a:r>
              <a:rPr lang="pt-BR" dirty="0"/>
              <a:t>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60223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Concisão e clareza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“Escrever é cortar “, definiu Marques Rabelo.</a:t>
            </a:r>
          </a:p>
          <a:p>
            <a:r>
              <a:rPr lang="pt-BR" dirty="0" smtClean="0"/>
              <a:t>A economia verbal respeita  a paciência do leitor.</a:t>
            </a:r>
          </a:p>
          <a:p>
            <a:r>
              <a:rPr lang="pt-BR" dirty="0" smtClean="0"/>
              <a:t>Conciso não significa lacônico, mas denso.</a:t>
            </a:r>
          </a:p>
          <a:p>
            <a:r>
              <a:rPr lang="pt-BR" dirty="0" smtClean="0"/>
              <a:t>No estilo denso, cada palavra, cada frase, cada parágrafo devem estar impregnados de sentido.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6275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/>
              <a:t>a) Corte nas datas, os substantivos dia, mês, e ano: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i="1" dirty="0"/>
              <a:t>E</a:t>
            </a:r>
            <a:r>
              <a:rPr lang="pt-BR" i="1" dirty="0" smtClean="0"/>
              <a:t>m 10 de janeiro </a:t>
            </a:r>
            <a:r>
              <a:rPr lang="pt-BR" dirty="0" smtClean="0"/>
              <a:t>( não no dia 10 de  janeiro); </a:t>
            </a:r>
          </a:p>
          <a:p>
            <a:r>
              <a:rPr lang="pt-BR" i="1" dirty="0"/>
              <a:t>E</a:t>
            </a:r>
            <a:r>
              <a:rPr lang="pt-BR" i="1" dirty="0" smtClean="0"/>
              <a:t>m março</a:t>
            </a:r>
            <a:r>
              <a:rPr lang="pt-BR" dirty="0" smtClean="0"/>
              <a:t>( não no mês de março); </a:t>
            </a:r>
          </a:p>
          <a:p>
            <a:r>
              <a:rPr lang="pt-BR" i="1" dirty="0"/>
              <a:t>E</a:t>
            </a:r>
            <a:r>
              <a:rPr lang="pt-BR" i="1" dirty="0" smtClean="0"/>
              <a:t>m 2011</a:t>
            </a:r>
            <a:r>
              <a:rPr lang="pt-BR" dirty="0" smtClean="0"/>
              <a:t>( não: no ano de 2011).</a:t>
            </a:r>
          </a:p>
        </p:txBody>
      </p:sp>
    </p:spTree>
    <p:extLst>
      <p:ext uri="{BB962C8B-B14F-4D97-AF65-F5344CB8AC3E}">
        <p14:creationId xmlns:p14="http://schemas.microsoft.com/office/powerpoint/2010/main" val="837760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/>
              <a:t>b) Troque a locução adjetiva por adjetivo: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O</a:t>
            </a:r>
            <a:r>
              <a:rPr lang="pt-BR" dirty="0" smtClean="0"/>
              <a:t>bjetos para crianças por </a:t>
            </a:r>
            <a:r>
              <a:rPr lang="pt-BR" i="1" dirty="0" smtClean="0"/>
              <a:t>objetos infantis</a:t>
            </a:r>
            <a:r>
              <a:rPr lang="pt-BR" dirty="0" smtClean="0"/>
              <a:t>;</a:t>
            </a:r>
          </a:p>
          <a:p>
            <a:r>
              <a:rPr lang="pt-BR" dirty="0"/>
              <a:t>P</a:t>
            </a:r>
            <a:r>
              <a:rPr lang="pt-BR" dirty="0" smtClean="0"/>
              <a:t>essoa sem emprego por </a:t>
            </a:r>
            <a:r>
              <a:rPr lang="pt-BR" i="1" dirty="0" smtClean="0"/>
              <a:t>pessoa desempregada</a:t>
            </a:r>
            <a:r>
              <a:rPr lang="pt-BR" dirty="0" smtClean="0"/>
              <a:t>; </a:t>
            </a:r>
          </a:p>
          <a:p>
            <a:r>
              <a:rPr lang="pt-BR" dirty="0" smtClean="0"/>
              <a:t> Discurso sem novidade por </a:t>
            </a:r>
            <a:r>
              <a:rPr lang="pt-BR" i="1" dirty="0" smtClean="0"/>
              <a:t>discurso repetitivo</a:t>
            </a:r>
            <a:r>
              <a:rPr lang="pt-BR" dirty="0" smtClean="0"/>
              <a:t>;</a:t>
            </a:r>
          </a:p>
          <a:p>
            <a:r>
              <a:rPr lang="pt-BR" dirty="0"/>
              <a:t>Á</a:t>
            </a:r>
            <a:r>
              <a:rPr lang="pt-BR" dirty="0" smtClean="0"/>
              <a:t>gua sem sabor por </a:t>
            </a:r>
            <a:r>
              <a:rPr lang="pt-BR" i="1" dirty="0" smtClean="0"/>
              <a:t>água insípida</a:t>
            </a:r>
            <a:r>
              <a:rPr lang="pt-BR" dirty="0" smtClean="0"/>
              <a:t>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82114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/>
              <a:t>c) Substitua a oração adjetiva por adjetivo: </a:t>
            </a:r>
            <a:br>
              <a:rPr lang="pt-BR" sz="3600" b="1" dirty="0"/>
            </a:b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A</a:t>
            </a:r>
            <a:r>
              <a:rPr lang="pt-BR" dirty="0" smtClean="0"/>
              <a:t>nimal que se alimenta de carne por </a:t>
            </a:r>
            <a:r>
              <a:rPr lang="pt-BR" i="1" dirty="0" smtClean="0"/>
              <a:t>animal carnívoro; </a:t>
            </a:r>
          </a:p>
          <a:p>
            <a:r>
              <a:rPr lang="pt-BR" dirty="0"/>
              <a:t>E</a:t>
            </a:r>
            <a:r>
              <a:rPr lang="pt-BR" dirty="0" smtClean="0"/>
              <a:t>mpresário que planta café por </a:t>
            </a:r>
            <a:r>
              <a:rPr lang="pt-BR" i="1" dirty="0" smtClean="0"/>
              <a:t>cafeicultor; </a:t>
            </a:r>
          </a:p>
          <a:p>
            <a:r>
              <a:rPr lang="pt-BR" dirty="0"/>
              <a:t>C</a:t>
            </a:r>
            <a:r>
              <a:rPr lang="pt-BR" dirty="0" smtClean="0"/>
              <a:t>riança que não presta atenção por </a:t>
            </a:r>
            <a:r>
              <a:rPr lang="pt-BR" i="1" dirty="0" smtClean="0"/>
              <a:t>criança desatenta.</a:t>
            </a:r>
          </a:p>
        </p:txBody>
      </p:sp>
    </p:spTree>
    <p:extLst>
      <p:ext uri="{BB962C8B-B14F-4D97-AF65-F5344CB8AC3E}">
        <p14:creationId xmlns:p14="http://schemas.microsoft.com/office/powerpoint/2010/main" val="3365887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Qual a importância do diário de bordo e em que fase ele deve ser elaborado?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4"/>
          </p:nvPr>
        </p:nvSpPr>
        <p:spPr>
          <a:xfrm>
            <a:off x="304800" y="1574800"/>
            <a:ext cx="10972800" cy="5092700"/>
          </a:xfrm>
        </p:spPr>
        <p:txBody>
          <a:bodyPr>
            <a:normAutofit/>
          </a:bodyPr>
          <a:lstStyle/>
          <a:p>
            <a:endParaRPr lang="pt-BR" dirty="0"/>
          </a:p>
        </p:txBody>
      </p:sp>
      <p:pic>
        <p:nvPicPr>
          <p:cNvPr id="11266" name="Picture 2" descr="C:\Users\Celicina\Desktop\diário de bordo imag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800" y="2022082"/>
            <a:ext cx="4116388" cy="308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831604"/>
      </p:ext>
    </p:extLst>
  </p:cSld>
  <p:clrMapOvr>
    <a:masterClrMapping/>
  </p:clrMapOvr>
  <p:transition xmlns:p14="http://schemas.microsoft.com/office/powerpoint/2010/main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/>
              <a:t>d)Use o aposto nominal em vez da oração apositiva.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Brasília, que é a capital do Brasil , oferece serviços públicos de qualidade.</a:t>
            </a:r>
          </a:p>
          <a:p>
            <a:r>
              <a:rPr lang="pt-BR" i="1" dirty="0" smtClean="0"/>
              <a:t> Brasília,capital do Brasil, oferece serviços públicos de qualidade. </a:t>
            </a:r>
            <a:endParaRPr lang="pt-BR" b="1" i="1" dirty="0"/>
          </a:p>
        </p:txBody>
      </p:sp>
    </p:spTree>
    <p:extLst>
      <p:ext uri="{BB962C8B-B14F-4D97-AF65-F5344CB8AC3E}">
        <p14:creationId xmlns:p14="http://schemas.microsoft.com/office/powerpoint/2010/main" val="3891511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/>
              <a:t>e)Troque a oração pelo termo nominal correspondente: </a:t>
            </a:r>
            <a:br>
              <a:rPr lang="pt-BR" sz="3600" b="1" dirty="0"/>
            </a:b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diretor exige que o relatório seja apresentado. </a:t>
            </a:r>
            <a:r>
              <a:rPr lang="pt-BR" i="1" dirty="0" smtClean="0"/>
              <a:t>( O diretor exige a apresentação do relatório.)</a:t>
            </a:r>
          </a:p>
          <a:p>
            <a:r>
              <a:rPr lang="pt-BR" dirty="0" smtClean="0"/>
              <a:t>Todos acreditavam que a proposta seria aprovada. </a:t>
            </a:r>
            <a:r>
              <a:rPr lang="pt-BR" i="1" dirty="0" smtClean="0"/>
              <a:t>( todos acreditavam na aprovação da proposta.)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2900633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/>
              <a:t>f)Reduza orações:</a:t>
            </a:r>
            <a:br>
              <a:rPr lang="pt-BR" sz="3200" b="1" dirty="0"/>
            </a:b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Depois de terminar a palestra, o prefeito foi direto ao aeroporto. </a:t>
            </a:r>
            <a:r>
              <a:rPr lang="pt-BR" i="1" dirty="0" smtClean="0"/>
              <a:t>( Terminada a palestra, o prefeito foi direto ao aeroporto.)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1439518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/>
              <a:t>g) Elimine palavras ou expressões desnecessárias: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Processo de adaptação </a:t>
            </a:r>
            <a:r>
              <a:rPr lang="pt-BR" i="1" dirty="0" smtClean="0"/>
              <a:t>( adaptação)</a:t>
            </a:r>
          </a:p>
          <a:p>
            <a:r>
              <a:rPr lang="pt-BR" dirty="0" smtClean="0"/>
              <a:t>Decisão tomada no âmbito da diretoria </a:t>
            </a:r>
            <a:r>
              <a:rPr lang="pt-BR" i="1" dirty="0" smtClean="0"/>
              <a:t>( decisão da diretoria.)</a:t>
            </a:r>
          </a:p>
          <a:p>
            <a:r>
              <a:rPr lang="pt-BR" dirty="0" smtClean="0"/>
              <a:t>Trabalho de natureza temporária </a:t>
            </a:r>
            <a:r>
              <a:rPr lang="pt-BR" i="1" dirty="0" smtClean="0"/>
              <a:t>( trabalho temporário.)</a:t>
            </a:r>
          </a:p>
          <a:p>
            <a:r>
              <a:rPr lang="pt-BR" dirty="0" smtClean="0"/>
              <a:t>Curso em nível de pós-graduação </a:t>
            </a:r>
            <a:r>
              <a:rPr lang="pt-BR" i="1" dirty="0" smtClean="0"/>
              <a:t>( curso de pós-graduação.)</a:t>
            </a:r>
          </a:p>
          <a:p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3034786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6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688975"/>
          </a:xfrm>
        </p:spPr>
        <p:txBody>
          <a:bodyPr>
            <a:normAutofit fontScale="90000"/>
          </a:bodyPr>
          <a:lstStyle/>
          <a:p>
            <a:pPr eaLnBrk="1" hangingPunct="1"/>
            <a:endParaRPr lang="pt-BR" dirty="0" smtClean="0"/>
          </a:p>
        </p:txBody>
      </p:sp>
      <p:graphicFrame>
        <p:nvGraphicFramePr>
          <p:cNvPr id="2050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003301" y="1562100"/>
          <a:ext cx="9692217" cy="478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Documento" r:id="rId3" imgW="5543694" imgH="3649451" progId="Word.Document.8">
                  <p:embed/>
                </p:oleObj>
              </mc:Choice>
              <mc:Fallback>
                <p:oleObj name="Documento" r:id="rId3" imgW="5543694" imgH="364945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1" y="1562100"/>
                        <a:ext cx="9692217" cy="478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4806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007534" y="1555750"/>
          <a:ext cx="9313333" cy="455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Documento" r:id="rId3" imgW="5543694" imgH="2779660" progId="Word.Document.8">
                  <p:embed/>
                </p:oleObj>
              </mc:Choice>
              <mc:Fallback>
                <p:oleObj name="Documento" r:id="rId3" imgW="5543694" imgH="27796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7534" y="1555750"/>
                        <a:ext cx="9313333" cy="455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4558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dirty="0" smtClean="0"/>
          </a:p>
        </p:txBody>
      </p:sp>
      <p:graphicFrame>
        <p:nvGraphicFramePr>
          <p:cNvPr id="4098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775885" y="1628776"/>
          <a:ext cx="9120716" cy="343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Documento" r:id="rId3" imgW="5543694" imgH="2322443" progId="Word.Document.8">
                  <p:embed/>
                </p:oleObj>
              </mc:Choice>
              <mc:Fallback>
                <p:oleObj name="Documento" r:id="rId3" imgW="5543694" imgH="232244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5885" y="1628776"/>
                        <a:ext cx="9120716" cy="343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3200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371" y="260648"/>
            <a:ext cx="10972800" cy="1368152"/>
          </a:xfrm>
        </p:spPr>
        <p:txBody>
          <a:bodyPr>
            <a:normAutofit fontScale="90000"/>
          </a:bodyPr>
          <a:lstStyle/>
          <a:p>
            <a:r>
              <a:rPr lang="pt-BR" sz="3600" b="1" dirty="0" smtClean="0"/>
              <a:t/>
            </a:r>
            <a:br>
              <a:rPr lang="pt-BR" sz="3600" b="1" dirty="0" smtClean="0"/>
            </a:br>
            <a:r>
              <a:rPr lang="pt-BR" sz="3600" b="1" dirty="0" smtClean="0"/>
              <a:t>h)Substitua </a:t>
            </a:r>
            <a:r>
              <a:rPr lang="pt-BR" sz="3600" b="1" dirty="0"/>
              <a:t>a locução verbo+ substantivo pelo verbo</a:t>
            </a:r>
            <a:r>
              <a:rPr lang="pt-BR" sz="3600" dirty="0"/>
              <a:t>.</a:t>
            </a:r>
            <a:br>
              <a:rPr lang="pt-BR" sz="3600" dirty="0"/>
            </a:b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196753"/>
            <a:ext cx="10972800" cy="4929411"/>
          </a:xfrm>
        </p:spPr>
        <p:txBody>
          <a:bodyPr/>
          <a:lstStyle/>
          <a:p>
            <a:endParaRPr lang="pt-BR" dirty="0" smtClean="0"/>
          </a:p>
          <a:p>
            <a:r>
              <a:rPr lang="pt-BR" dirty="0" smtClean="0"/>
              <a:t>Fazer um discurso </a:t>
            </a:r>
            <a:r>
              <a:rPr lang="pt-BR" i="1" dirty="0" smtClean="0"/>
              <a:t>( discursar).</a:t>
            </a:r>
          </a:p>
          <a:p>
            <a:r>
              <a:rPr lang="pt-BR" dirty="0" smtClean="0"/>
              <a:t>Fazer música </a:t>
            </a:r>
            <a:r>
              <a:rPr lang="pt-BR" i="1" dirty="0" smtClean="0"/>
              <a:t>( compor).</a:t>
            </a:r>
          </a:p>
          <a:p>
            <a:r>
              <a:rPr lang="pt-BR" dirty="0" smtClean="0"/>
              <a:t>Por os livros em ordem </a:t>
            </a:r>
            <a:r>
              <a:rPr lang="pt-BR" i="1" dirty="0" smtClean="0"/>
              <a:t>( ordenar os livros).</a:t>
            </a:r>
          </a:p>
          <a:p>
            <a:r>
              <a:rPr lang="pt-BR" dirty="0" smtClean="0"/>
              <a:t>Por moedas em circulação </a:t>
            </a:r>
            <a:r>
              <a:rPr lang="pt-BR" i="1" dirty="0" smtClean="0"/>
              <a:t>( emitir moedas).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809304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426170"/>
          </a:xfrm>
        </p:spPr>
        <p:txBody>
          <a:bodyPr>
            <a:normAutofit fontScale="90000"/>
          </a:bodyPr>
          <a:lstStyle/>
          <a:p>
            <a:r>
              <a:rPr lang="pt-BR" sz="3600" b="1" dirty="0"/>
              <a:t>Corte artigos indefinidos; em 99% das frases eles são dispensáveis:</a:t>
            </a:r>
            <a:br>
              <a:rPr lang="pt-BR" sz="3600" b="1" dirty="0"/>
            </a:b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Houve </a:t>
            </a:r>
            <a:r>
              <a:rPr lang="pt-BR" i="1" dirty="0" smtClean="0"/>
              <a:t>(</a:t>
            </a:r>
            <a:r>
              <a:rPr lang="pt-BR" b="1" i="1" dirty="0" smtClean="0">
                <a:solidFill>
                  <a:srgbClr val="FF0000"/>
                </a:solidFill>
              </a:rPr>
              <a:t>um</a:t>
            </a:r>
            <a:r>
              <a:rPr lang="pt-BR" i="1" dirty="0" smtClean="0"/>
              <a:t>) </a:t>
            </a:r>
            <a:r>
              <a:rPr lang="pt-BR" dirty="0" smtClean="0"/>
              <a:t>troca-troca de legenda jamais visto. O presidente quer traçar </a:t>
            </a:r>
            <a:r>
              <a:rPr lang="pt-BR" i="1" dirty="0" smtClean="0"/>
              <a:t>( </a:t>
            </a:r>
            <a:r>
              <a:rPr lang="pt-BR" b="1" i="1" dirty="0" smtClean="0">
                <a:solidFill>
                  <a:srgbClr val="FF0000"/>
                </a:solidFill>
              </a:rPr>
              <a:t>uma</a:t>
            </a:r>
            <a:r>
              <a:rPr lang="pt-BR" i="1" dirty="0" smtClean="0"/>
              <a:t>) </a:t>
            </a:r>
            <a:r>
              <a:rPr lang="pt-BR" dirty="0" smtClean="0"/>
              <a:t>nova política externa para o Brasil. O deputado pediu </a:t>
            </a:r>
            <a:r>
              <a:rPr lang="pt-BR" i="1" dirty="0" smtClean="0"/>
              <a:t>( </a:t>
            </a:r>
            <a:r>
              <a:rPr lang="pt-BR" b="1" i="1" dirty="0" smtClean="0">
                <a:solidFill>
                  <a:srgbClr val="FF0000"/>
                </a:solidFill>
              </a:rPr>
              <a:t>um</a:t>
            </a:r>
            <a:r>
              <a:rPr lang="pt-BR" i="1" dirty="0" smtClean="0"/>
              <a:t>) </a:t>
            </a:r>
            <a:r>
              <a:rPr lang="pt-BR" dirty="0" smtClean="0"/>
              <a:t>adiamento da votação do projeto.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5268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 Mais Sugestões que contribuem para concisão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b="1" dirty="0" smtClean="0"/>
              <a:t>Casse possessivos. O seu constitui uma das piores pragas do texto. Além de sobrecarregar a frase, com frequência torna o enunciado ambíguo:</a:t>
            </a:r>
          </a:p>
          <a:p>
            <a:r>
              <a:rPr lang="pt-BR" dirty="0" smtClean="0"/>
              <a:t> Em livro com entrevista concedida quando era prefeito da congregação da fé, Joseph </a:t>
            </a:r>
            <a:r>
              <a:rPr lang="pt-BR" dirty="0" err="1" smtClean="0"/>
              <a:t>Ratzinger</a:t>
            </a:r>
            <a:r>
              <a:rPr lang="pt-BR" dirty="0" smtClean="0"/>
              <a:t> admite que agiu de forma inflexível com Leonardo Boff e fez revelações sobre sua vida pessoal ( vida de quem </a:t>
            </a:r>
            <a:r>
              <a:rPr lang="pt-BR" dirty="0" err="1" smtClean="0"/>
              <a:t>Ratzinger</a:t>
            </a:r>
            <a:r>
              <a:rPr lang="pt-BR" dirty="0" smtClean="0"/>
              <a:t> ou Boff ???).</a:t>
            </a:r>
          </a:p>
          <a:p>
            <a:r>
              <a:rPr lang="pt-BR" dirty="0" smtClean="0"/>
              <a:t> Melhor:  ...  e fez revelações sobre a vida pessoal do religioso brasileiro.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78365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7"/>
          <p:cNvSpPr>
            <a:spLocks noGrp="1"/>
          </p:cNvSpPr>
          <p:nvPr>
            <p:ph type="body" sz="quarter" idx="14"/>
          </p:nvPr>
        </p:nvSpPr>
        <p:spPr>
          <a:ln>
            <a:miter lim="800000"/>
            <a:headEnd/>
            <a:tailEnd/>
          </a:ln>
        </p:spPr>
        <p:txBody>
          <a:bodyPr>
            <a:normAutofit fontScale="25000" lnSpcReduction="20000"/>
          </a:bodyPr>
          <a:lstStyle>
            <a:extLst/>
          </a:lstStyle>
          <a:p>
            <a:pPr>
              <a:defRPr/>
            </a:pPr>
            <a:endParaRPr lang="pt-BR" dirty="0" smtClean="0"/>
          </a:p>
          <a:p>
            <a:pPr>
              <a:defRPr/>
            </a:pPr>
            <a:endParaRPr lang="pt-BR" dirty="0"/>
          </a:p>
          <a:p>
            <a:pPr>
              <a:defRPr/>
            </a:pPr>
            <a:endParaRPr lang="pt-BR" dirty="0" smtClean="0"/>
          </a:p>
          <a:p>
            <a:pPr>
              <a:defRPr/>
            </a:pPr>
            <a:endParaRPr lang="pt-BR" dirty="0"/>
          </a:p>
          <a:p>
            <a:pPr>
              <a:defRPr/>
            </a:pPr>
            <a:endParaRPr lang="pt-BR" dirty="0" smtClean="0"/>
          </a:p>
          <a:p>
            <a:pPr>
              <a:defRPr/>
            </a:pPr>
            <a:endParaRPr lang="pt-BR" dirty="0"/>
          </a:p>
          <a:p>
            <a:pPr>
              <a:defRPr/>
            </a:pPr>
            <a:endParaRPr lang="pt-BR" dirty="0" smtClean="0"/>
          </a:p>
          <a:p>
            <a:pPr>
              <a:defRPr/>
            </a:pPr>
            <a:endParaRPr lang="pt-BR" dirty="0"/>
          </a:p>
          <a:p>
            <a:pPr>
              <a:defRPr/>
            </a:pPr>
            <a:endParaRPr lang="pt-BR" dirty="0" smtClean="0"/>
          </a:p>
          <a:p>
            <a:pPr>
              <a:defRPr/>
            </a:pPr>
            <a:endParaRPr lang="pt-BR" dirty="0"/>
          </a:p>
          <a:p>
            <a:pPr>
              <a:defRPr/>
            </a:pPr>
            <a:endParaRPr lang="pt-BR" dirty="0" smtClean="0"/>
          </a:p>
          <a:p>
            <a:pPr>
              <a:defRPr/>
            </a:pPr>
            <a:endParaRPr lang="pt-BR" dirty="0"/>
          </a:p>
          <a:p>
            <a:pPr>
              <a:defRPr/>
            </a:pPr>
            <a:endParaRPr lang="pt-BR" dirty="0" smtClean="0"/>
          </a:p>
          <a:p>
            <a:pPr>
              <a:defRPr/>
            </a:pPr>
            <a:endParaRPr lang="pt-BR" dirty="0"/>
          </a:p>
          <a:p>
            <a:pPr>
              <a:defRPr/>
            </a:pPr>
            <a:endParaRPr lang="pt-BR" dirty="0" smtClean="0"/>
          </a:p>
          <a:p>
            <a:pPr>
              <a:defRPr/>
            </a:pPr>
            <a:endParaRPr lang="pt-BR" dirty="0"/>
          </a:p>
          <a:p>
            <a:pPr>
              <a:defRPr/>
            </a:pPr>
            <a:endParaRPr lang="pt-BR" dirty="0" smtClean="0"/>
          </a:p>
          <a:p>
            <a:pPr>
              <a:defRPr/>
            </a:pPr>
            <a:endParaRPr lang="pt-BR" dirty="0"/>
          </a:p>
          <a:p>
            <a:pPr>
              <a:defRPr/>
            </a:pPr>
            <a:endParaRPr lang="pt-BR" dirty="0" smtClean="0"/>
          </a:p>
          <a:p>
            <a:pPr>
              <a:defRPr/>
            </a:pPr>
            <a:endParaRPr lang="pt-BR" dirty="0"/>
          </a:p>
          <a:p>
            <a:pPr>
              <a:defRPr/>
            </a:pPr>
            <a:endParaRPr lang="pt-BR" dirty="0" smtClean="0"/>
          </a:p>
          <a:p>
            <a:pPr>
              <a:defRPr/>
            </a:pPr>
            <a:endParaRPr lang="pt-BR" dirty="0"/>
          </a:p>
          <a:p>
            <a:pPr>
              <a:defRPr/>
            </a:pPr>
            <a:endParaRPr lang="pt-BR" dirty="0" smtClean="0"/>
          </a:p>
          <a:p>
            <a:pPr>
              <a:defRPr/>
            </a:pPr>
            <a:endParaRPr lang="pt-BR" dirty="0"/>
          </a:p>
          <a:p>
            <a:pPr>
              <a:defRPr/>
            </a:pPr>
            <a:endParaRPr lang="pt-BR" dirty="0" smtClean="0"/>
          </a:p>
          <a:p>
            <a:pPr>
              <a:defRPr/>
            </a:pPr>
            <a:endParaRPr lang="pt-BR" dirty="0"/>
          </a:p>
          <a:p>
            <a:pPr>
              <a:defRPr/>
            </a:pPr>
            <a:endParaRPr lang="pt-BR" dirty="0" smtClean="0"/>
          </a:p>
          <a:p>
            <a:pPr>
              <a:defRPr/>
            </a:pPr>
            <a:endParaRPr lang="pt-BR" dirty="0"/>
          </a:p>
          <a:p>
            <a:pPr>
              <a:defRPr/>
            </a:pPr>
            <a:endParaRPr lang="pt-BR" dirty="0" smtClean="0"/>
          </a:p>
          <a:p>
            <a:pPr>
              <a:defRPr/>
            </a:pPr>
            <a:endParaRPr lang="pt-BR" dirty="0"/>
          </a:p>
          <a:p>
            <a:pPr>
              <a:defRPr/>
            </a:pPr>
            <a:endParaRPr lang="pt-BR" dirty="0" smtClean="0"/>
          </a:p>
          <a:p>
            <a:pPr>
              <a:defRPr/>
            </a:pPr>
            <a:r>
              <a:rPr lang="pt-BR" dirty="0" smtClean="0">
                <a:solidFill>
                  <a:schemeClr val="tx1"/>
                </a:solidFill>
              </a:rPr>
              <a:t>.</a:t>
            </a:r>
            <a:endParaRPr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title"/>
          </p:nvPr>
        </p:nvSpPr>
        <p:spPr>
          <a:xfrm>
            <a:off x="2438400" y="457200"/>
            <a:ext cx="7696200" cy="1143000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>
            <a:extLst/>
          </a:lstStyle>
          <a:p>
            <a:pPr lvl="0"/>
            <a:r>
              <a:rPr lang="pt-BR" sz="4000" b="1" dirty="0"/>
              <a:t>Analisar diários de bordo de trabalhos apresentados em feiras de </a:t>
            </a:r>
            <a:r>
              <a:rPr lang="pt-BR" sz="4000" b="1" dirty="0" smtClean="0"/>
              <a:t>ciências.</a:t>
            </a:r>
            <a:endParaRPr lang="pt-BR" sz="4000" b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7" b="67590"/>
          <a:stretch/>
        </p:blipFill>
        <p:spPr>
          <a:xfrm>
            <a:off x="792129" y="1549076"/>
            <a:ext cx="9494676" cy="3003972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 rot="10800000" flipV="1">
            <a:off x="977900" y="4208898"/>
            <a:ext cx="9626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3200" b="1" dirty="0" smtClean="0"/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3200" b="1" dirty="0" smtClean="0"/>
              <a:t>Verificando </a:t>
            </a:r>
            <a:r>
              <a:rPr lang="pt-BR" sz="3200" b="1" dirty="0"/>
              <a:t>sua estrutura, linguagem e </a:t>
            </a:r>
            <a:r>
              <a:rPr lang="pt-BR" sz="3200" b="1" dirty="0" smtClean="0"/>
              <a:t>apresentação.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3200" b="1" dirty="0"/>
              <a:t>Leitura  comentada do </a:t>
            </a:r>
            <a:r>
              <a:rPr lang="pt-BR" sz="3200" b="1" dirty="0" smtClean="0"/>
              <a:t>texto sobre diário de bordo.</a:t>
            </a:r>
            <a:endParaRPr lang="pt-BR" sz="3200" b="1" dirty="0"/>
          </a:p>
          <a:p>
            <a:pPr algn="just"/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1941732538"/>
      </p:ext>
    </p:extLst>
  </p:cSld>
  <p:clrMapOvr>
    <a:masterClrMapping/>
  </p:clrMapOvr>
  <p:transition xmlns:p14="http://schemas.microsoft.com/office/powerpoint/2010/main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mtClean="0"/>
              <a:t>Sugestões que contribuem para concisão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b="1" dirty="0" smtClean="0"/>
              <a:t>Casse possessivos. Exemplos que o possessivo sobra :</a:t>
            </a:r>
          </a:p>
          <a:p>
            <a:r>
              <a:rPr lang="pt-BR" dirty="0" smtClean="0"/>
              <a:t>A campanha foi equilibrada até o </a:t>
            </a:r>
            <a:r>
              <a:rPr lang="pt-BR" i="1" dirty="0" smtClean="0"/>
              <a:t>( </a:t>
            </a:r>
            <a:r>
              <a:rPr lang="pt-BR" b="1" i="1" dirty="0" smtClean="0">
                <a:solidFill>
                  <a:srgbClr val="FF0000"/>
                </a:solidFill>
              </a:rPr>
              <a:t>seu</a:t>
            </a:r>
            <a:r>
              <a:rPr lang="pt-BR" i="1" dirty="0" smtClean="0"/>
              <a:t>) </a:t>
            </a:r>
            <a:r>
              <a:rPr lang="pt-BR" dirty="0" smtClean="0"/>
              <a:t>final.</a:t>
            </a:r>
          </a:p>
          <a:p>
            <a:r>
              <a:rPr lang="pt-BR" dirty="0" smtClean="0"/>
              <a:t>Para manter o </a:t>
            </a:r>
            <a:r>
              <a:rPr lang="pt-BR" i="1" dirty="0" smtClean="0"/>
              <a:t>(</a:t>
            </a:r>
            <a:r>
              <a:rPr lang="pt-BR" b="1" i="1" dirty="0" smtClean="0">
                <a:solidFill>
                  <a:srgbClr val="FF0000"/>
                </a:solidFill>
              </a:rPr>
              <a:t> seu </a:t>
            </a:r>
            <a:r>
              <a:rPr lang="pt-BR" i="1" dirty="0" smtClean="0"/>
              <a:t>) </a:t>
            </a:r>
            <a:r>
              <a:rPr lang="pt-BR" dirty="0" smtClean="0"/>
              <a:t>ritmo de crescimento, o agronegócio precisa de excelentes estradas.</a:t>
            </a:r>
          </a:p>
          <a:p>
            <a:r>
              <a:rPr lang="pt-BR" dirty="0" smtClean="0"/>
              <a:t>O empresário endurece as </a:t>
            </a:r>
            <a:r>
              <a:rPr lang="pt-BR" i="1" dirty="0" smtClean="0"/>
              <a:t>(</a:t>
            </a:r>
            <a:r>
              <a:rPr lang="pt-BR" b="1" i="1" dirty="0" smtClean="0">
                <a:solidFill>
                  <a:srgbClr val="FF0000"/>
                </a:solidFill>
              </a:rPr>
              <a:t> suas</a:t>
            </a:r>
            <a:r>
              <a:rPr lang="pt-BR" i="1" dirty="0" smtClean="0"/>
              <a:t>) </a:t>
            </a:r>
            <a:r>
              <a:rPr lang="pt-BR" dirty="0" smtClean="0"/>
              <a:t>críticas ao governo.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9710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89000" y="927100"/>
            <a:ext cx="9779000" cy="4622800"/>
          </a:xfrm>
        </p:spPr>
        <p:txBody>
          <a:bodyPr>
            <a:normAutofit/>
          </a:bodyPr>
          <a:lstStyle/>
          <a:p>
            <a:pPr algn="just"/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Squarisi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pt-BR" sz="2800" dirty="0" err="1">
                <a:latin typeface="Arial" pitchFamily="34" charset="0"/>
                <a:cs typeface="Arial" pitchFamily="34" charset="0"/>
              </a:rPr>
              <a:t>Dad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- Manual de Redação e Estilo para Mídias Convergentes. São Paulo: Geração Editorial, 2011</a:t>
            </a:r>
            <a:r>
              <a:rPr lang="pt-BR" sz="2800" dirty="0" smtClean="0"/>
              <a:t>.</a:t>
            </a:r>
            <a:br>
              <a:rPr lang="pt-BR" sz="2800" dirty="0" smtClean="0"/>
            </a:br>
            <a:r>
              <a:rPr lang="pt-BR" sz="2800" dirty="0"/>
              <a:t/>
            </a:r>
            <a:br>
              <a:rPr lang="pt-BR" sz="2800" dirty="0"/>
            </a:b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 smtClean="0">
                <a:latin typeface="Arial" pitchFamily="34" charset="0"/>
                <a:cs typeface="Arial" pitchFamily="34" charset="0"/>
              </a:rPr>
              <a:t>Azevedo, C. Redação Científica. Apostila disponível em wwwcienciaparatodos.com.br</a:t>
            </a:r>
            <a:r>
              <a:rPr lang="pt-BR" sz="2800" dirty="0" smtClean="0"/>
              <a:t>.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5363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Apresentação baseada  em: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dirty="0" smtClean="0"/>
              <a:t>Gibi</a:t>
            </a:r>
            <a:endParaRPr lang="pt-BR" sz="4000" dirty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480" y="2433091"/>
            <a:ext cx="2614341" cy="3684588"/>
          </a:xfrm>
        </p:spPr>
      </p:pic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637627" y="1697796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/>
              <a:t>Livros</a:t>
            </a:r>
            <a:endParaRPr lang="pt-BR" sz="4000" dirty="0"/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203" y="2451690"/>
            <a:ext cx="2495980" cy="3636615"/>
          </a:xfr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4" t="11897" r="21166" b="21231"/>
          <a:stretch/>
        </p:blipFill>
        <p:spPr>
          <a:xfrm>
            <a:off x="8576849" y="2505075"/>
            <a:ext cx="2592900" cy="3718549"/>
          </a:xfrm>
          <a:prstGeom prst="rect">
            <a:avLst/>
          </a:prstGeom>
        </p:spPr>
      </p:pic>
      <p:sp>
        <p:nvSpPr>
          <p:cNvPr id="6" name="CaixaDeTexto 5">
            <a:hlinkClick r:id="rId5"/>
          </p:cNvPr>
          <p:cNvSpPr txBox="1"/>
          <p:nvPr/>
        </p:nvSpPr>
        <p:spPr>
          <a:xfrm>
            <a:off x="3836714" y="6150114"/>
            <a:ext cx="94802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hlinkClick r:id="rId5"/>
              </a:rPr>
              <a:t>www.cienciaparatodos.com.br</a:t>
            </a:r>
            <a:endParaRPr lang="pt-BR" sz="4000" b="1" dirty="0"/>
          </a:p>
        </p:txBody>
      </p:sp>
    </p:spTree>
    <p:extLst>
      <p:ext uri="{BB962C8B-B14F-4D97-AF65-F5344CB8AC3E}">
        <p14:creationId xmlns:p14="http://schemas.microsoft.com/office/powerpoint/2010/main" val="4073814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Perguntas frequentes sobre o diário de bordo.</a:t>
            </a:r>
            <a:br>
              <a:rPr lang="pt-BR" b="1" dirty="0" smtClean="0">
                <a:latin typeface="Arial" pitchFamily="34" charset="0"/>
                <a:cs typeface="Arial" pitchFamily="34" charset="0"/>
              </a:rPr>
            </a:b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4"/>
          </p:nvPr>
        </p:nvSpPr>
        <p:spPr>
          <a:xfrm>
            <a:off x="330200" y="1117600"/>
            <a:ext cx="10972800" cy="5092700"/>
          </a:xfrm>
        </p:spPr>
        <p:txBody>
          <a:bodyPr>
            <a:normAutofit fontScale="62500" lnSpcReduction="20000"/>
          </a:bodyPr>
          <a:lstStyle/>
          <a:p>
            <a:pPr marL="685800" indent="-685800" algn="l">
              <a:buFont typeface="Wingdings" pitchFamily="2" charset="2"/>
              <a:buChar char="§"/>
            </a:pPr>
            <a:endParaRPr lang="pt-BR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685800" indent="-685800" algn="l">
              <a:buFont typeface="Wingdings" pitchFamily="2" charset="2"/>
              <a:buChar char="§"/>
            </a:pPr>
            <a:r>
              <a:rPr lang="pt-BR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 diário de bordo deve ser digitado ou não?</a:t>
            </a:r>
          </a:p>
          <a:p>
            <a:pPr marL="685800" indent="-685800" algn="l">
              <a:buFont typeface="Wingdings" pitchFamily="2" charset="2"/>
              <a:buChar char="§"/>
            </a:pPr>
            <a:r>
              <a:rPr lang="pt-BR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 caderno  deve ter espiral ou </a:t>
            </a:r>
            <a:r>
              <a:rPr lang="pt-BR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ser do  </a:t>
            </a:r>
            <a:r>
              <a:rPr lang="pt-BR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tipo brochura?</a:t>
            </a:r>
          </a:p>
          <a:p>
            <a:pPr marL="685800" indent="-685800" algn="l">
              <a:buFont typeface="Wingdings" pitchFamily="2" charset="2"/>
              <a:buChar char="§"/>
            </a:pPr>
            <a:r>
              <a:rPr lang="pt-BR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 que devo colocar na primeira página?</a:t>
            </a:r>
          </a:p>
          <a:p>
            <a:pPr marL="685800" indent="-685800" algn="l">
              <a:buFont typeface="Wingdings" pitchFamily="2" charset="2"/>
              <a:buChar char="§"/>
            </a:pPr>
            <a:r>
              <a:rPr lang="pt-BR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 </a:t>
            </a:r>
            <a:r>
              <a:rPr lang="pt-BR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que deve conter no diário de bordo?</a:t>
            </a:r>
          </a:p>
          <a:p>
            <a:pPr marL="685800" indent="-685800" algn="l">
              <a:buFont typeface="Wingdings" pitchFamily="2" charset="2"/>
              <a:buChar char="§"/>
            </a:pPr>
            <a:r>
              <a:rPr lang="pt-BR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Devo passar o diário </a:t>
            </a:r>
            <a:r>
              <a:rPr lang="pt-BR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de </a:t>
            </a:r>
            <a:r>
              <a:rPr lang="pt-BR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bordo a limpo ou devo manter as informações originais?</a:t>
            </a:r>
          </a:p>
          <a:p>
            <a:pPr marL="685800" indent="-685800" algn="l">
              <a:buFont typeface="Wingdings" pitchFamily="2" charset="2"/>
              <a:buChar char="§"/>
            </a:pPr>
            <a:r>
              <a:rPr lang="pt-BR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De quanto em quanto tempo devo fazer as anotações?</a:t>
            </a:r>
          </a:p>
          <a:p>
            <a:pPr marL="685800" indent="-685800" algn="l">
              <a:buFont typeface="Wingdings" pitchFamily="2" charset="2"/>
              <a:buChar char="§"/>
            </a:pPr>
            <a:r>
              <a:rPr lang="pt-BR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 que o diário de bordo mostra para o avaliador?</a:t>
            </a:r>
            <a:endParaRPr lang="pt-BR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68830536"/>
      </p:ext>
    </p:extLst>
  </p:cSld>
  <p:clrMapOvr>
    <a:masterClrMapping/>
  </p:clrMapOvr>
  <p:transition xmlns:p14="http://schemas.microsoft.com/office/powerpoint/2010/main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4UoKn6jwjKQl5byNVBAIkG"/>
</p:tagLst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3724</TotalTime>
  <Words>3480</Words>
  <Application>Microsoft Macintosh PowerPoint</Application>
  <PresentationFormat>Custom</PresentationFormat>
  <Paragraphs>448</Paragraphs>
  <Slides>82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4" baseType="lpstr">
      <vt:lpstr>Tema do Office</vt:lpstr>
      <vt:lpstr>Documento</vt:lpstr>
      <vt:lpstr>PowerPoint Presentation</vt:lpstr>
      <vt:lpstr>Quem já participou de feira de ciências? </vt:lpstr>
      <vt:lpstr>COMO É O ORIENTADOR IDEAL?</vt:lpstr>
      <vt:lpstr>Quais as relações entre o projeto de pesquisa, o diário de bordo e o relatório de pesquisa ?</vt:lpstr>
      <vt:lpstr>Qual a importância do plano de pesquisa e em que fase ele deve ser elaborado?</vt:lpstr>
      <vt:lpstr>Revisar as linhas gerais de elaboração de um projeto de pesquisa.</vt:lpstr>
      <vt:lpstr>Qual a importância do diário de bordo e em que fase ele deve ser elaborado?</vt:lpstr>
      <vt:lpstr>Analisar diários de bordo de trabalhos apresentados em feiras de ciências.</vt:lpstr>
      <vt:lpstr>Perguntas frequentes sobre o diário de bordo. </vt:lpstr>
      <vt:lpstr>Perguntas frequentes sobre o diário de bordo.</vt:lpstr>
      <vt:lpstr>Qual a importância do relatório de pesquisa e em que fase ele deve ser elaborado?</vt:lpstr>
      <vt:lpstr>Revisar as linhas gerais de elaboração de um relatório de pesquisa.</vt:lpstr>
      <vt:lpstr>PowerPoint Presentation</vt:lpstr>
      <vt:lpstr>PowerPoint Presentation</vt:lpstr>
      <vt:lpstr>INTRODUÇÃO </vt:lpstr>
      <vt:lpstr>O objetivo da introdução: </vt:lpstr>
      <vt:lpstr>Você deve responder às seguintes perguntas na introdução: </vt:lpstr>
      <vt:lpstr>Partes da introdução</vt:lpstr>
      <vt:lpstr>Partes da introdução (cont.)</vt:lpstr>
      <vt:lpstr>Partes da introdução</vt:lpstr>
      <vt:lpstr>Introdução</vt:lpstr>
      <vt:lpstr>MATERIAL E MÉTODOS</vt:lpstr>
      <vt:lpstr>MATERIAL E MÉTODOS</vt:lpstr>
      <vt:lpstr>MATERIAL E MÉTODOS</vt:lpstr>
      <vt:lpstr>MATERIAL E MÉTODOS</vt:lpstr>
      <vt:lpstr>MATERIAL E MÉTODOS: problemas 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Resultados- Regras simples </vt:lpstr>
      <vt:lpstr>Resultados- Regras simples </vt:lpstr>
      <vt:lpstr>Resultados- Regras simples </vt:lpstr>
      <vt:lpstr>Resultados- Regras simples </vt:lpstr>
      <vt:lpstr>Resultados</vt:lpstr>
      <vt:lpstr>Resultados</vt:lpstr>
      <vt:lpstr>Resultados</vt:lpstr>
      <vt:lpstr>Resultados</vt:lpstr>
      <vt:lpstr>Resultados</vt:lpstr>
      <vt:lpstr>Resultados</vt:lpstr>
      <vt:lpstr>RESUMO</vt:lpstr>
      <vt:lpstr>RESUMO</vt:lpstr>
      <vt:lpstr>RESUMO</vt:lpstr>
      <vt:lpstr>RESUMO</vt:lpstr>
      <vt:lpstr>Você tem informação suficiente no seu Resumo?</vt:lpstr>
      <vt:lpstr>Um resumo NÃO deve conter:</vt:lpstr>
      <vt:lpstr>Estratégia para escrever um resumo</vt:lpstr>
      <vt:lpstr>Confira o seu trabalho:</vt:lpstr>
      <vt:lpstr>Observem o material apresentado e discuta com seus colegas.</vt:lpstr>
      <vt:lpstr>Quais as relações entre o projeto de pesquisa, o diário de bordo e o relatório de pesquisa ?</vt:lpstr>
      <vt:lpstr>Resultados das discussões nos grupos</vt:lpstr>
      <vt:lpstr>Exemplos de como um diário de bordo auxilia num relatório de pesquisa.</vt:lpstr>
      <vt:lpstr>Pesquisa bibliográfica</vt:lpstr>
      <vt:lpstr>Pesquisa bibliográfica</vt:lpstr>
      <vt:lpstr>Exercício</vt:lpstr>
      <vt:lpstr>ÍNDICE DE LEGIBILIDADE DE UM TEXTO</vt:lpstr>
      <vt:lpstr>Eis a fórmula </vt:lpstr>
      <vt:lpstr>Possíveis resultados </vt:lpstr>
      <vt:lpstr>Testemos o parágrafo: </vt:lpstr>
      <vt:lpstr>Confira: </vt:lpstr>
      <vt:lpstr>Exercício: </vt:lpstr>
      <vt:lpstr>Redação científica</vt:lpstr>
      <vt:lpstr>Concisão e clareza</vt:lpstr>
      <vt:lpstr>a) Corte nas datas, os substantivos dia, mês, e ano: </vt:lpstr>
      <vt:lpstr>b) Troque a locução adjetiva por adjetivo: </vt:lpstr>
      <vt:lpstr>c) Substitua a oração adjetiva por adjetivo:  </vt:lpstr>
      <vt:lpstr>d)Use o aposto nominal em vez da oração apositiva.</vt:lpstr>
      <vt:lpstr>e)Troque a oração pelo termo nominal correspondente:  </vt:lpstr>
      <vt:lpstr>f)Reduza orações: </vt:lpstr>
      <vt:lpstr>g) Elimine palavras ou expressões desnecessárias: </vt:lpstr>
      <vt:lpstr>PowerPoint Presentation</vt:lpstr>
      <vt:lpstr>PowerPoint Presentation</vt:lpstr>
      <vt:lpstr>PowerPoint Presentation</vt:lpstr>
      <vt:lpstr> h)Substitua a locução verbo+ substantivo pelo verbo. </vt:lpstr>
      <vt:lpstr>Corte artigos indefinidos; em 99% das frases eles são dispensáveis: </vt:lpstr>
      <vt:lpstr> Mais Sugestões que contribuem para concisão</vt:lpstr>
      <vt:lpstr>Sugestões que contribuem para concisão</vt:lpstr>
      <vt:lpstr>Squarisi, Dad- Manual de Redação e Estilo para Mídias Convergentes. São Paulo: Geração Editorial, 2011.   Azevedo, C. Redação Científica. Apostila disponível em wwwcienciaparatodos.com.br. </vt:lpstr>
      <vt:lpstr>Apresentação baseada  em: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Felipe Ribeiro</cp:lastModifiedBy>
  <cp:revision>153</cp:revision>
  <dcterms:created xsi:type="dcterms:W3CDTF">2015-03-25T23:33:35Z</dcterms:created>
  <dcterms:modified xsi:type="dcterms:W3CDTF">2017-04-05T19:46:44Z</dcterms:modified>
</cp:coreProperties>
</file>